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4"/>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Lato" charset="1" panose="020F0502020204030203"/>
      <p:regular r:id="rId21"/>
    </p:embeddedFont>
    <p:embeddedFont>
      <p:font typeface="Helios Extended Bold" charset="1" panose="02000805050000020004"/>
      <p:regular r:id="rId22"/>
    </p:embeddedFont>
    <p:embeddedFont>
      <p:font typeface="Heebo Bold" charset="1" panose="00000800000000000000"/>
      <p:regular r:id="rId23"/>
    </p:embeddedFont>
    <p:embeddedFont>
      <p:font typeface="Lato Bold" charset="1" panose="020F0502020204030203"/>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notesMasters/notesMaster1.xml" Type="http://schemas.openxmlformats.org/officeDocument/2006/relationships/notesMaster"/><Relationship Id="rId25" Target="theme/theme2.xml" Type="http://schemas.openxmlformats.org/officeDocument/2006/relationships/theme"/><Relationship Id="rId26" Target="notesSlides/notesSlide1.xml" Type="http://schemas.openxmlformats.org/officeDocument/2006/relationships/notesSlide"/><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png>
</file>

<file path=ppt/media/image5.jpeg>
</file>

<file path=ppt/media/image6.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quality is the qualitative and or quantitative measure of how well our data suits the purpose it is required to serve. These measures are practical templates we can use to assess how suitable the data provided is for our desired purposes. Consider these data quality measures as metrical tests our data must pass to deem it fit for data science processes.</a:t>
            </a:r>
          </a:p>
          <a:p>
            <a:r>
              <a:rPr lang="en-US"/>
              <a:t/>
            </a:r>
          </a:p>
          <a:p>
            <a:r>
              <a:rPr lang="en-US"/>
              <a:t>Criteria for data quality</a:t>
            </a:r>
          </a:p>
          <a:p>
            <a:r>
              <a:rPr lang="en-US"/>
              <a:t>Accuracy: A simple question we can ask to verify accuracy is - is the information contained in the data provisioned correctly in every detail? With data, we are trying to approximate patterns in the real world; accuracy helps define how true these approximations are.</a:t>
            </a:r>
          </a:p>
          <a:p>
            <a:r>
              <a:rPr lang="en-US"/>
              <a:t>Relevance: Is this information impactful to what our desired end goal is?</a:t>
            </a:r>
          </a:p>
          <a:p>
            <a:r>
              <a:rPr lang="en-US"/>
              <a:t>Consistency: Is the source of this data verified and can the information contained there be trusted? For example, having a customer who is age 15 but marital status is indicated to be married.</a:t>
            </a:r>
          </a:p>
          <a:p>
            <a:r>
              <a:rPr lang="en-US"/>
              <a:t>Completeness: Is the data provisioned and comprehensive enough for the desired end goal? This is a common problem associated with missing data and one way to resolve this is by investigating the data source.</a:t>
            </a:r>
          </a:p>
          <a:p>
            <a:r>
              <a:rPr lang="en-US"/>
              <a:t>Uniformity: Let's assume we have a sales column but not all transactions are made in the same currency. It becomes imperative to convert all the sales values into a single currency and that is what uniformity is about; ensuring that data measures are specified using the same units of measure in all systems.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44078" y="1326430"/>
            <a:ext cx="21203378" cy="7634140"/>
            <a:chOff x="0" y="0"/>
            <a:chExt cx="1128752" cy="406400"/>
          </a:xfrm>
        </p:grpSpPr>
        <p:sp>
          <p:nvSpPr>
            <p:cNvPr name="Freeform 3" id="3"/>
            <p:cNvSpPr/>
            <p:nvPr/>
          </p:nvSpPr>
          <p:spPr>
            <a:xfrm flipH="false" flipV="false" rot="0">
              <a:off x="0" y="0"/>
              <a:ext cx="1128752" cy="406400"/>
            </a:xfrm>
            <a:custGeom>
              <a:avLst/>
              <a:gdLst/>
              <a:ahLst/>
              <a:cxnLst/>
              <a:rect r="r" b="b" t="t" l="l"/>
              <a:pathLst>
                <a:path h="406400" w="1128752">
                  <a:moveTo>
                    <a:pt x="925552" y="0"/>
                  </a:moveTo>
                  <a:cubicBezTo>
                    <a:pt x="1037776" y="0"/>
                    <a:pt x="1128752" y="90976"/>
                    <a:pt x="1128752" y="203200"/>
                  </a:cubicBezTo>
                  <a:cubicBezTo>
                    <a:pt x="1128752" y="315424"/>
                    <a:pt x="1037776" y="406400"/>
                    <a:pt x="925552" y="406400"/>
                  </a:cubicBezTo>
                  <a:lnTo>
                    <a:pt x="203200" y="406400"/>
                  </a:lnTo>
                  <a:cubicBezTo>
                    <a:pt x="90976" y="406400"/>
                    <a:pt x="0" y="315424"/>
                    <a:pt x="0" y="203200"/>
                  </a:cubicBezTo>
                  <a:cubicBezTo>
                    <a:pt x="0" y="90976"/>
                    <a:pt x="90976" y="0"/>
                    <a:pt x="203200" y="0"/>
                  </a:cubicBezTo>
                  <a:close/>
                </a:path>
              </a:pathLst>
            </a:custGeom>
            <a:solidFill>
              <a:srgbClr val="F2F1F1">
                <a:alpha val="80000"/>
              </a:srgbClr>
            </a:solidFill>
          </p:spPr>
        </p:sp>
        <p:sp>
          <p:nvSpPr>
            <p:cNvPr name="TextBox 4" id="4"/>
            <p:cNvSpPr txBox="true"/>
            <p:nvPr/>
          </p:nvSpPr>
          <p:spPr>
            <a:xfrm>
              <a:off x="0" y="-47625"/>
              <a:ext cx="1128752" cy="454025"/>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028700" y="9009810"/>
            <a:ext cx="248490" cy="24849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solidFill>
          </p:spPr>
        </p:sp>
        <p:sp>
          <p:nvSpPr>
            <p:cNvPr name="TextBox 7" id="7"/>
            <p:cNvSpPr txBox="true"/>
            <p:nvPr/>
          </p:nvSpPr>
          <p:spPr>
            <a:xfrm>
              <a:off x="0" y="-47625"/>
              <a:ext cx="812800" cy="860425"/>
            </a:xfrm>
            <a:prstGeom prst="rect">
              <a:avLst/>
            </a:prstGeom>
          </p:spPr>
          <p:txBody>
            <a:bodyPr anchor="ctr" rtlCol="false" tIns="50800" lIns="50800" bIns="50800" rIns="50800"/>
            <a:lstStyle/>
            <a:p>
              <a:pPr algn="ctr">
                <a:lnSpc>
                  <a:spcPts val="3359"/>
                </a:lnSpc>
              </a:pPr>
            </a:p>
          </p:txBody>
        </p:sp>
      </p:grpSp>
      <p:grpSp>
        <p:nvGrpSpPr>
          <p:cNvPr name="Group 8" id="8"/>
          <p:cNvGrpSpPr/>
          <p:nvPr/>
        </p:nvGrpSpPr>
        <p:grpSpPr>
          <a:xfrm rot="0">
            <a:off x="17010810" y="1028700"/>
            <a:ext cx="248490" cy="24849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solidFill>
          </p:spPr>
        </p:sp>
        <p:sp>
          <p:nvSpPr>
            <p:cNvPr name="TextBox 10" id="10"/>
            <p:cNvSpPr txBox="true"/>
            <p:nvPr/>
          </p:nvSpPr>
          <p:spPr>
            <a:xfrm>
              <a:off x="0" y="-47625"/>
              <a:ext cx="812800" cy="860425"/>
            </a:xfrm>
            <a:prstGeom prst="rect">
              <a:avLst/>
            </a:prstGeom>
          </p:spPr>
          <p:txBody>
            <a:bodyPr anchor="ctr" rtlCol="false" tIns="50800" lIns="50800" bIns="50800" rIns="50800"/>
            <a:lstStyle/>
            <a:p>
              <a:pPr algn="ctr">
                <a:lnSpc>
                  <a:spcPts val="3359"/>
                </a:lnSpc>
              </a:pPr>
            </a:p>
          </p:txBody>
        </p:sp>
      </p:grpSp>
      <p:grpSp>
        <p:nvGrpSpPr>
          <p:cNvPr name="Group 11" id="11"/>
          <p:cNvGrpSpPr/>
          <p:nvPr/>
        </p:nvGrpSpPr>
        <p:grpSpPr>
          <a:xfrm rot="0">
            <a:off x="7600950" y="6932479"/>
            <a:ext cx="3086100" cy="804358"/>
            <a:chOff x="0" y="0"/>
            <a:chExt cx="812800" cy="211847"/>
          </a:xfrm>
        </p:grpSpPr>
        <p:sp>
          <p:nvSpPr>
            <p:cNvPr name="Freeform 12" id="12"/>
            <p:cNvSpPr/>
            <p:nvPr/>
          </p:nvSpPr>
          <p:spPr>
            <a:xfrm flipH="false" flipV="false" rot="0">
              <a:off x="0" y="0"/>
              <a:ext cx="812800" cy="211847"/>
            </a:xfrm>
            <a:custGeom>
              <a:avLst/>
              <a:gdLst/>
              <a:ahLst/>
              <a:cxnLst/>
              <a:rect r="r" b="b" t="t" l="l"/>
              <a:pathLst>
                <a:path h="211847" w="812800">
                  <a:moveTo>
                    <a:pt x="50173" y="0"/>
                  </a:moveTo>
                  <a:lnTo>
                    <a:pt x="762627" y="0"/>
                  </a:lnTo>
                  <a:cubicBezTo>
                    <a:pt x="775934" y="0"/>
                    <a:pt x="788695" y="5286"/>
                    <a:pt x="798105" y="14695"/>
                  </a:cubicBezTo>
                  <a:cubicBezTo>
                    <a:pt x="807514" y="24105"/>
                    <a:pt x="812800" y="36866"/>
                    <a:pt x="812800" y="50173"/>
                  </a:cubicBezTo>
                  <a:lnTo>
                    <a:pt x="812800" y="161675"/>
                  </a:lnTo>
                  <a:cubicBezTo>
                    <a:pt x="812800" y="174981"/>
                    <a:pt x="807514" y="187743"/>
                    <a:pt x="798105" y="197152"/>
                  </a:cubicBezTo>
                  <a:cubicBezTo>
                    <a:pt x="788695" y="206561"/>
                    <a:pt x="775934" y="211847"/>
                    <a:pt x="762627" y="211847"/>
                  </a:cubicBezTo>
                  <a:lnTo>
                    <a:pt x="50173" y="211847"/>
                  </a:lnTo>
                  <a:cubicBezTo>
                    <a:pt x="36866" y="211847"/>
                    <a:pt x="24105" y="206561"/>
                    <a:pt x="14695" y="197152"/>
                  </a:cubicBezTo>
                  <a:cubicBezTo>
                    <a:pt x="5286" y="187743"/>
                    <a:pt x="0" y="174981"/>
                    <a:pt x="0" y="161675"/>
                  </a:cubicBezTo>
                  <a:lnTo>
                    <a:pt x="0" y="50173"/>
                  </a:lnTo>
                  <a:cubicBezTo>
                    <a:pt x="0" y="36866"/>
                    <a:pt x="5286" y="24105"/>
                    <a:pt x="14695" y="14695"/>
                  </a:cubicBezTo>
                  <a:cubicBezTo>
                    <a:pt x="24105" y="5286"/>
                    <a:pt x="36866" y="0"/>
                    <a:pt x="50173" y="0"/>
                  </a:cubicBezTo>
                  <a:close/>
                </a:path>
              </a:pathLst>
            </a:custGeom>
            <a:solidFill>
              <a:srgbClr val="4E6E81"/>
            </a:solidFill>
          </p:spPr>
        </p:sp>
        <p:sp>
          <p:nvSpPr>
            <p:cNvPr name="TextBox 13" id="13"/>
            <p:cNvSpPr txBox="true"/>
            <p:nvPr/>
          </p:nvSpPr>
          <p:spPr>
            <a:xfrm>
              <a:off x="0" y="-47625"/>
              <a:ext cx="812800" cy="259472"/>
            </a:xfrm>
            <a:prstGeom prst="rect">
              <a:avLst/>
            </a:prstGeom>
          </p:spPr>
          <p:txBody>
            <a:bodyPr anchor="ctr" rtlCol="false" tIns="50800" lIns="50800" bIns="50800" rIns="50800"/>
            <a:lstStyle/>
            <a:p>
              <a:pPr algn="ctr">
                <a:lnSpc>
                  <a:spcPts val="3079"/>
                </a:lnSpc>
              </a:pPr>
              <a:r>
                <a:rPr lang="en-US" sz="2199" spc="219">
                  <a:solidFill>
                    <a:srgbClr val="FFFFFF"/>
                  </a:solidFill>
                  <a:latin typeface="Lato"/>
                  <a:ea typeface="Lato"/>
                  <a:cs typeface="Lato"/>
                  <a:sym typeface="Lato"/>
                </a:rPr>
                <a:t>12 May, 2025</a:t>
              </a:r>
            </a:p>
          </p:txBody>
        </p:sp>
      </p:grpSp>
      <p:sp>
        <p:nvSpPr>
          <p:cNvPr name="TextBox 14" id="14"/>
          <p:cNvSpPr txBox="true"/>
          <p:nvPr/>
        </p:nvSpPr>
        <p:spPr>
          <a:xfrm rot="0">
            <a:off x="2958126" y="3395331"/>
            <a:ext cx="12889377" cy="2143125"/>
          </a:xfrm>
          <a:prstGeom prst="rect">
            <a:avLst/>
          </a:prstGeom>
        </p:spPr>
        <p:txBody>
          <a:bodyPr anchor="t" rtlCol="false" tIns="0" lIns="0" bIns="0" rIns="0">
            <a:spAutoFit/>
          </a:bodyPr>
          <a:lstStyle/>
          <a:p>
            <a:pPr algn="ctr" marL="0" indent="0" lvl="0">
              <a:lnSpc>
                <a:spcPts val="8400"/>
              </a:lnSpc>
            </a:pPr>
            <a:r>
              <a:rPr lang="en-US" b="true" sz="6000" spc="300">
                <a:solidFill>
                  <a:srgbClr val="000000"/>
                </a:solidFill>
                <a:latin typeface="Helios Extended Bold"/>
                <a:ea typeface="Helios Extended Bold"/>
                <a:cs typeface="Helios Extended Bold"/>
                <a:sym typeface="Helios Extended Bold"/>
              </a:rPr>
              <a:t>DATA PREPROCESSING TUTORIAL</a:t>
            </a:r>
          </a:p>
        </p:txBody>
      </p:sp>
      <p:sp>
        <p:nvSpPr>
          <p:cNvPr name="TextBox 15" id="15"/>
          <p:cNvSpPr txBox="true"/>
          <p:nvPr/>
        </p:nvSpPr>
        <p:spPr>
          <a:xfrm rot="0">
            <a:off x="2958126" y="5819549"/>
            <a:ext cx="12371749" cy="389255"/>
          </a:xfrm>
          <a:prstGeom prst="rect">
            <a:avLst/>
          </a:prstGeom>
        </p:spPr>
        <p:txBody>
          <a:bodyPr anchor="t" rtlCol="false" tIns="0" lIns="0" bIns="0" rIns="0">
            <a:spAutoFit/>
          </a:bodyPr>
          <a:lstStyle/>
          <a:p>
            <a:pPr algn="ctr" marL="0" indent="0" lvl="0">
              <a:lnSpc>
                <a:spcPts val="3219"/>
              </a:lnSpc>
            </a:pPr>
            <a:r>
              <a:rPr lang="en-US" b="true" sz="2299" spc="229">
                <a:solidFill>
                  <a:srgbClr val="000000"/>
                </a:solidFill>
                <a:latin typeface="Heebo Bold"/>
                <a:ea typeface="Heebo Bold"/>
                <a:cs typeface="Heebo Bold"/>
                <a:sym typeface="Heebo Bold"/>
              </a:rPr>
              <a:t>WITH R</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92797" y="577526"/>
            <a:ext cx="12509520" cy="1076325"/>
          </a:xfrm>
          <a:prstGeom prst="rect">
            <a:avLst/>
          </a:prstGeom>
        </p:spPr>
        <p:txBody>
          <a:bodyPr anchor="t" rtlCol="false" tIns="0" lIns="0" bIns="0" rIns="0">
            <a:spAutoFit/>
          </a:bodyPr>
          <a:lstStyle/>
          <a:p>
            <a:pPr algn="l" marL="0" indent="0" lvl="0">
              <a:lnSpc>
                <a:spcPts val="8400"/>
              </a:lnSpc>
            </a:pPr>
            <a:r>
              <a:rPr lang="en-US" b="true" sz="6000" spc="300">
                <a:solidFill>
                  <a:srgbClr val="000000"/>
                </a:solidFill>
                <a:latin typeface="Helios Extended Bold"/>
                <a:ea typeface="Helios Extended Bold"/>
                <a:cs typeface="Helios Extended Bold"/>
                <a:sym typeface="Helios Extended Bold"/>
              </a:rPr>
              <a:t>IMPUTATION - 1</a:t>
            </a:r>
          </a:p>
        </p:txBody>
      </p:sp>
      <p:sp>
        <p:nvSpPr>
          <p:cNvPr name="TextBox 3" id="3"/>
          <p:cNvSpPr txBox="true"/>
          <p:nvPr/>
        </p:nvSpPr>
        <p:spPr>
          <a:xfrm rot="0">
            <a:off x="692797" y="2053612"/>
            <a:ext cx="12175565"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col_mean</a:t>
            </a:r>
            <a:r>
              <a:rPr lang="en-US" sz="2499" spc="249">
                <a:solidFill>
                  <a:srgbClr val="000000"/>
                </a:solidFill>
                <a:latin typeface="Lato"/>
                <a:ea typeface="Lato"/>
                <a:cs typeface="Lato"/>
                <a:sym typeface="Lato"/>
              </a:rPr>
              <a:t>[is.na(</a:t>
            </a: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col_mean</a:t>
            </a:r>
            <a:r>
              <a:rPr lang="en-US" sz="2499" spc="249">
                <a:solidFill>
                  <a:srgbClr val="000000"/>
                </a:solidFill>
                <a:latin typeface="Lato"/>
                <a:ea typeface="Lato"/>
                <a:cs typeface="Lato"/>
                <a:sym typeface="Lato"/>
              </a:rPr>
              <a:t>)] &lt;- mean(</a:t>
            </a: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col_mean</a:t>
            </a:r>
            <a:r>
              <a:rPr lang="en-US" sz="2499" spc="249">
                <a:solidFill>
                  <a:srgbClr val="000000"/>
                </a:solidFill>
                <a:latin typeface="Lato"/>
                <a:ea typeface="Lato"/>
                <a:cs typeface="Lato"/>
                <a:sym typeface="Lato"/>
              </a:rPr>
              <a:t>, na.rm = TRUE)</a:t>
            </a:r>
          </a:p>
        </p:txBody>
      </p:sp>
      <p:sp>
        <p:nvSpPr>
          <p:cNvPr name="TextBox 4" id="4"/>
          <p:cNvSpPr txBox="true"/>
          <p:nvPr/>
        </p:nvSpPr>
        <p:spPr>
          <a:xfrm rot="0">
            <a:off x="692797" y="2578460"/>
            <a:ext cx="8451203"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Impute missing values with mean for certain columns</a:t>
            </a:r>
          </a:p>
        </p:txBody>
      </p:sp>
      <p:sp>
        <p:nvSpPr>
          <p:cNvPr name="TextBox 5" id="5"/>
          <p:cNvSpPr txBox="true"/>
          <p:nvPr/>
        </p:nvSpPr>
        <p:spPr>
          <a:xfrm rot="0">
            <a:off x="692797" y="3400785"/>
            <a:ext cx="14253963"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col_median</a:t>
            </a:r>
            <a:r>
              <a:rPr lang="en-US" sz="2499" spc="249">
                <a:solidFill>
                  <a:srgbClr val="000000"/>
                </a:solidFill>
                <a:latin typeface="Lato"/>
                <a:ea typeface="Lato"/>
                <a:cs typeface="Lato"/>
                <a:sym typeface="Lato"/>
              </a:rPr>
              <a:t>[is.na(</a:t>
            </a: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col_median</a:t>
            </a:r>
            <a:r>
              <a:rPr lang="en-US" sz="2499" spc="249">
                <a:solidFill>
                  <a:srgbClr val="000000"/>
                </a:solidFill>
                <a:latin typeface="Lato"/>
                <a:ea typeface="Lato"/>
                <a:cs typeface="Lato"/>
                <a:sym typeface="Lato"/>
              </a:rPr>
              <a:t>)] &lt;- median(</a:t>
            </a: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col_median</a:t>
            </a:r>
            <a:r>
              <a:rPr lang="en-US" sz="2499" spc="249">
                <a:solidFill>
                  <a:srgbClr val="000000"/>
                </a:solidFill>
                <a:latin typeface="Lato"/>
                <a:ea typeface="Lato"/>
                <a:cs typeface="Lato"/>
                <a:sym typeface="Lato"/>
              </a:rPr>
              <a:t>, na.rm = TRUE)</a:t>
            </a:r>
          </a:p>
        </p:txBody>
      </p:sp>
      <p:sp>
        <p:nvSpPr>
          <p:cNvPr name="TextBox 6" id="6"/>
          <p:cNvSpPr txBox="true"/>
          <p:nvPr/>
        </p:nvSpPr>
        <p:spPr>
          <a:xfrm rot="0">
            <a:off x="692797" y="3925633"/>
            <a:ext cx="8451203"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Impute missing values with median for certain columns</a:t>
            </a:r>
          </a:p>
        </p:txBody>
      </p:sp>
      <p:sp>
        <p:nvSpPr>
          <p:cNvPr name="TextBox 7" id="7"/>
          <p:cNvSpPr txBox="true"/>
          <p:nvPr/>
        </p:nvSpPr>
        <p:spPr>
          <a:xfrm rot="0">
            <a:off x="692797" y="4646126"/>
            <a:ext cx="16164409" cy="860425"/>
          </a:xfrm>
          <a:prstGeom prst="rect">
            <a:avLst/>
          </a:prstGeom>
        </p:spPr>
        <p:txBody>
          <a:bodyPr anchor="t" rtlCol="false" tIns="0" lIns="0" bIns="0" rIns="0">
            <a:spAutoFit/>
          </a:bodyPr>
          <a:lstStyle/>
          <a:p>
            <a:pPr algn="l">
              <a:lnSpc>
                <a:spcPts val="3499"/>
              </a:lnSpc>
            </a:pPr>
            <a:r>
              <a:rPr lang="en-US" sz="2499" spc="249">
                <a:solidFill>
                  <a:srgbClr val="000000"/>
                </a:solidFill>
                <a:latin typeface="Lato"/>
                <a:ea typeface="Lato"/>
                <a:cs typeface="Lato"/>
                <a:sym typeface="Lato"/>
              </a:rPr>
              <a:t>na_idx &lt;- is.na(</a:t>
            </a: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col_norm</a:t>
            </a:r>
            <a:r>
              <a:rPr lang="en-US" sz="2499" spc="249">
                <a:solidFill>
                  <a:srgbClr val="000000"/>
                </a:solidFill>
                <a:latin typeface="Lato"/>
                <a:ea typeface="Lato"/>
                <a:cs typeface="Lato"/>
                <a:sym typeface="Lato"/>
              </a:rPr>
              <a:t>)</a:t>
            </a:r>
          </a:p>
          <a:p>
            <a:pPr algn="l">
              <a:lnSpc>
                <a:spcPts val="3499"/>
              </a:lnSpc>
              <a:spcBef>
                <a:spcPct val="0"/>
              </a:spcBef>
            </a:pP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col_norm</a:t>
            </a:r>
            <a:r>
              <a:rPr lang="en-US" sz="2499" spc="249">
                <a:solidFill>
                  <a:srgbClr val="000000"/>
                </a:solidFill>
                <a:latin typeface="Lato"/>
                <a:ea typeface="Lato"/>
                <a:cs typeface="Lato"/>
                <a:sym typeface="Lato"/>
              </a:rPr>
              <a:t>[na_idx] &lt;- rnorm(sum(na_idx), mean = 0, sd = sd(</a:t>
            </a: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col_norm</a:t>
            </a:r>
            <a:r>
              <a:rPr lang="en-US" sz="2499" spc="249">
                <a:solidFill>
                  <a:srgbClr val="000000"/>
                </a:solidFill>
                <a:latin typeface="Lato"/>
                <a:ea typeface="Lato"/>
                <a:cs typeface="Lato"/>
                <a:sym typeface="Lato"/>
              </a:rPr>
              <a:t>, na.rm = TRUE))</a:t>
            </a:r>
          </a:p>
        </p:txBody>
      </p:sp>
      <p:sp>
        <p:nvSpPr>
          <p:cNvPr name="TextBox 8" id="8"/>
          <p:cNvSpPr txBox="true"/>
          <p:nvPr/>
        </p:nvSpPr>
        <p:spPr>
          <a:xfrm rot="0">
            <a:off x="692797" y="5611326"/>
            <a:ext cx="14253963"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Impute a </a:t>
            </a:r>
            <a:r>
              <a:rPr lang="en-US" sz="2499" b="true">
                <a:solidFill>
                  <a:srgbClr val="766153"/>
                </a:solidFill>
                <a:latin typeface="Lato Bold"/>
                <a:ea typeface="Lato Bold"/>
                <a:cs typeface="Lato Bold"/>
                <a:sym typeface="Lato Bold"/>
              </a:rPr>
              <a:t>numeric column</a:t>
            </a:r>
            <a:r>
              <a:rPr lang="en-US" sz="2499">
                <a:solidFill>
                  <a:srgbClr val="766153"/>
                </a:solidFill>
                <a:latin typeface="Lato"/>
                <a:ea typeface="Lato"/>
                <a:cs typeface="Lato"/>
                <a:sym typeface="Lato"/>
              </a:rPr>
              <a:t> with random values drawn from a normal distribution centered at 0</a:t>
            </a:r>
          </a:p>
        </p:txBody>
      </p:sp>
      <p:sp>
        <p:nvSpPr>
          <p:cNvPr name="TextBox 9" id="9"/>
          <p:cNvSpPr txBox="true"/>
          <p:nvPr/>
        </p:nvSpPr>
        <p:spPr>
          <a:xfrm rot="0">
            <a:off x="692797" y="6433651"/>
            <a:ext cx="16164409" cy="860425"/>
          </a:xfrm>
          <a:prstGeom prst="rect">
            <a:avLst/>
          </a:prstGeom>
        </p:spPr>
        <p:txBody>
          <a:bodyPr anchor="t" rtlCol="false" tIns="0" lIns="0" bIns="0" rIns="0">
            <a:spAutoFit/>
          </a:bodyPr>
          <a:lstStyle/>
          <a:p>
            <a:pPr algn="l">
              <a:lnSpc>
                <a:spcPts val="3499"/>
              </a:lnSpc>
            </a:pPr>
            <a:r>
              <a:rPr lang="en-US" sz="2499" spc="249">
                <a:solidFill>
                  <a:srgbClr val="000000"/>
                </a:solidFill>
                <a:latin typeface="Lato"/>
                <a:ea typeface="Lato"/>
                <a:cs typeface="Lato"/>
                <a:sym typeface="Lato"/>
              </a:rPr>
              <a:t>na_idx &lt;- is.na(</a:t>
            </a: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cat</a:t>
            </a:r>
            <a:r>
              <a:rPr lang="en-US" sz="2499" spc="249">
                <a:solidFill>
                  <a:srgbClr val="000000"/>
                </a:solidFill>
                <a:latin typeface="Lato"/>
                <a:ea typeface="Lato"/>
                <a:cs typeface="Lato"/>
                <a:sym typeface="Lato"/>
              </a:rPr>
              <a:t>)</a:t>
            </a:r>
          </a:p>
          <a:p>
            <a:pPr algn="l">
              <a:lnSpc>
                <a:spcPts val="3499"/>
              </a:lnSpc>
              <a:spcBef>
                <a:spcPct val="0"/>
              </a:spcBef>
            </a:pP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cat</a:t>
            </a:r>
            <a:r>
              <a:rPr lang="en-US" sz="2499" spc="249">
                <a:solidFill>
                  <a:srgbClr val="000000"/>
                </a:solidFill>
                <a:latin typeface="Lato"/>
                <a:ea typeface="Lato"/>
                <a:cs typeface="Lato"/>
                <a:sym typeface="Lato"/>
              </a:rPr>
              <a:t>[na_idx] &lt;- sample(na.omit(</a:t>
            </a:r>
            <a:r>
              <a:rPr lang="en-US" sz="2499" spc="249">
                <a:solidFill>
                  <a:srgbClr val="004AAD"/>
                </a:solidFill>
                <a:latin typeface="Lato"/>
                <a:ea typeface="Lato"/>
                <a:cs typeface="Lato"/>
                <a:sym typeface="Lato"/>
              </a:rPr>
              <a:t>df</a:t>
            </a:r>
            <a:r>
              <a:rPr lang="en-US" sz="2499" spc="249">
                <a:solidFill>
                  <a:srgbClr val="000000"/>
                </a:solidFill>
                <a:latin typeface="Lato"/>
                <a:ea typeface="Lato"/>
                <a:cs typeface="Lato"/>
                <a:sym typeface="Lato"/>
              </a:rPr>
              <a:t>$</a:t>
            </a:r>
            <a:r>
              <a:rPr lang="en-US" sz="2499" spc="249">
                <a:solidFill>
                  <a:srgbClr val="004AAD"/>
                </a:solidFill>
                <a:latin typeface="Lato"/>
                <a:ea typeface="Lato"/>
                <a:cs typeface="Lato"/>
                <a:sym typeface="Lato"/>
              </a:rPr>
              <a:t>cat</a:t>
            </a:r>
            <a:r>
              <a:rPr lang="en-US" sz="2499" spc="249">
                <a:solidFill>
                  <a:srgbClr val="000000"/>
                </a:solidFill>
                <a:latin typeface="Lato"/>
                <a:ea typeface="Lato"/>
                <a:cs typeface="Lato"/>
                <a:sym typeface="Lato"/>
              </a:rPr>
              <a:t>), sum(na_idx), replace = TRUE)</a:t>
            </a:r>
          </a:p>
        </p:txBody>
      </p:sp>
      <p:sp>
        <p:nvSpPr>
          <p:cNvPr name="TextBox 10" id="10"/>
          <p:cNvSpPr txBox="true"/>
          <p:nvPr/>
        </p:nvSpPr>
        <p:spPr>
          <a:xfrm rot="0">
            <a:off x="692797" y="7398851"/>
            <a:ext cx="14253963"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Impute a </a:t>
            </a:r>
            <a:r>
              <a:rPr lang="en-US" sz="2499" b="true">
                <a:solidFill>
                  <a:srgbClr val="766153"/>
                </a:solidFill>
                <a:latin typeface="Lato Bold"/>
                <a:ea typeface="Lato Bold"/>
                <a:cs typeface="Lato Bold"/>
                <a:sym typeface="Lato Bold"/>
              </a:rPr>
              <a:t>categorical column</a:t>
            </a:r>
            <a:r>
              <a:rPr lang="en-US" sz="2499">
                <a:solidFill>
                  <a:srgbClr val="766153"/>
                </a:solidFill>
                <a:latin typeface="Lato"/>
                <a:ea typeface="Lato"/>
                <a:cs typeface="Lato"/>
                <a:sym typeface="Lato"/>
              </a:rPr>
              <a:t> by randomly choosing from non-missing values</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92797" y="577526"/>
            <a:ext cx="12509520" cy="1076325"/>
          </a:xfrm>
          <a:prstGeom prst="rect">
            <a:avLst/>
          </a:prstGeom>
        </p:spPr>
        <p:txBody>
          <a:bodyPr anchor="t" rtlCol="false" tIns="0" lIns="0" bIns="0" rIns="0">
            <a:spAutoFit/>
          </a:bodyPr>
          <a:lstStyle/>
          <a:p>
            <a:pPr algn="l" marL="0" indent="0" lvl="0">
              <a:lnSpc>
                <a:spcPts val="8400"/>
              </a:lnSpc>
            </a:pPr>
            <a:r>
              <a:rPr lang="en-US" b="true" sz="6000" spc="300">
                <a:solidFill>
                  <a:srgbClr val="000000"/>
                </a:solidFill>
                <a:latin typeface="Helios Extended Bold"/>
                <a:ea typeface="Helios Extended Bold"/>
                <a:cs typeface="Helios Extended Bold"/>
                <a:sym typeface="Helios Extended Bold"/>
              </a:rPr>
              <a:t>IMPUTATION - 2</a:t>
            </a:r>
          </a:p>
        </p:txBody>
      </p:sp>
      <p:sp>
        <p:nvSpPr>
          <p:cNvPr name="TextBox 3" id="3"/>
          <p:cNvSpPr txBox="true"/>
          <p:nvPr/>
        </p:nvSpPr>
        <p:spPr>
          <a:xfrm rot="0">
            <a:off x="692797" y="1835983"/>
            <a:ext cx="17067148" cy="860425"/>
          </a:xfrm>
          <a:prstGeom prst="rect">
            <a:avLst/>
          </a:prstGeom>
        </p:spPr>
        <p:txBody>
          <a:bodyPr anchor="t" rtlCol="false" tIns="0" lIns="0" bIns="0" rIns="0">
            <a:spAutoFit/>
          </a:bodyPr>
          <a:lstStyle/>
          <a:p>
            <a:pPr algn="l">
              <a:lnSpc>
                <a:spcPts val="3499"/>
              </a:lnSpc>
            </a:pPr>
            <a:r>
              <a:rPr lang="en-US" sz="2499" spc="249">
                <a:solidFill>
                  <a:srgbClr val="000000"/>
                </a:solidFill>
                <a:latin typeface="Lato"/>
                <a:ea typeface="Lato"/>
                <a:cs typeface="Lato"/>
                <a:sym typeface="Lato"/>
              </a:rPr>
              <a:t>library(Hmisc)</a:t>
            </a:r>
          </a:p>
          <a:p>
            <a:pPr algn="l">
              <a:lnSpc>
                <a:spcPts val="3499"/>
              </a:lnSpc>
              <a:spcBef>
                <a:spcPct val="0"/>
              </a:spcBef>
            </a:pPr>
            <a:r>
              <a:rPr lang="en-US" sz="2499" spc="249">
                <a:solidFill>
                  <a:srgbClr val="000000"/>
                </a:solidFill>
                <a:latin typeface="Lato"/>
                <a:ea typeface="Lato"/>
                <a:cs typeface="Lato"/>
                <a:sym typeface="Lato"/>
              </a:rPr>
              <a:t>df[ , sapply(df, is.numeric)] &lt;- lapply(df[ , sapply(df, is.numeric)], function(x) impute(x, fun = mean))</a:t>
            </a:r>
          </a:p>
        </p:txBody>
      </p:sp>
      <p:sp>
        <p:nvSpPr>
          <p:cNvPr name="TextBox 4" id="4"/>
          <p:cNvSpPr txBox="true"/>
          <p:nvPr/>
        </p:nvSpPr>
        <p:spPr>
          <a:xfrm rot="0">
            <a:off x="692797" y="2877383"/>
            <a:ext cx="14253963"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For all numeric columns, impute missing values with the column's mean</a:t>
            </a:r>
          </a:p>
        </p:txBody>
      </p:sp>
      <p:sp>
        <p:nvSpPr>
          <p:cNvPr name="TextBox 5" id="5"/>
          <p:cNvSpPr txBox="true"/>
          <p:nvPr/>
        </p:nvSpPr>
        <p:spPr>
          <a:xfrm rot="0">
            <a:off x="692797" y="3898829"/>
            <a:ext cx="17067148" cy="860425"/>
          </a:xfrm>
          <a:prstGeom prst="rect">
            <a:avLst/>
          </a:prstGeom>
        </p:spPr>
        <p:txBody>
          <a:bodyPr anchor="t" rtlCol="false" tIns="0" lIns="0" bIns="0" rIns="0">
            <a:spAutoFit/>
          </a:bodyPr>
          <a:lstStyle/>
          <a:p>
            <a:pPr algn="l">
              <a:lnSpc>
                <a:spcPts val="3499"/>
              </a:lnSpc>
            </a:pPr>
            <a:r>
              <a:rPr lang="en-US" sz="2499" spc="249">
                <a:solidFill>
                  <a:srgbClr val="000000"/>
                </a:solidFill>
                <a:latin typeface="Lato"/>
                <a:ea typeface="Lato"/>
                <a:cs typeface="Lato"/>
                <a:sym typeface="Lato"/>
              </a:rPr>
              <a:t>library(mice); </a:t>
            </a:r>
          </a:p>
          <a:p>
            <a:pPr algn="l">
              <a:lnSpc>
                <a:spcPts val="3499"/>
              </a:lnSpc>
              <a:spcBef>
                <a:spcPct val="0"/>
              </a:spcBef>
            </a:pPr>
            <a:r>
              <a:rPr lang="en-US" sz="2499" spc="249">
                <a:solidFill>
                  <a:srgbClr val="000000"/>
                </a:solidFill>
                <a:latin typeface="Lato"/>
                <a:ea typeface="Lato"/>
                <a:cs typeface="Lato"/>
                <a:sym typeface="Lato"/>
              </a:rPr>
              <a:t>df_mice &lt;- complete(mice(df, m = 5, method = "pmm", seed = 123))</a:t>
            </a:r>
          </a:p>
        </p:txBody>
      </p:sp>
      <p:sp>
        <p:nvSpPr>
          <p:cNvPr name="TextBox 6" id="6"/>
          <p:cNvSpPr txBox="true"/>
          <p:nvPr/>
        </p:nvSpPr>
        <p:spPr>
          <a:xfrm rot="0">
            <a:off x="692797" y="4892604"/>
            <a:ext cx="17067148" cy="1955800"/>
          </a:xfrm>
          <a:prstGeom prst="rect">
            <a:avLst/>
          </a:prstGeom>
        </p:spPr>
        <p:txBody>
          <a:bodyPr anchor="t" rtlCol="false" tIns="0" lIns="0" bIns="0" rIns="0">
            <a:spAutoFit/>
          </a:bodyPr>
          <a:lstStyle/>
          <a:p>
            <a:pPr algn="l" marL="539749" indent="-269875" lvl="1">
              <a:lnSpc>
                <a:spcPts val="3949"/>
              </a:lnSpc>
              <a:buFont typeface="Arial"/>
              <a:buChar char="•"/>
            </a:pPr>
            <a:r>
              <a:rPr lang="en-US" sz="2499">
                <a:solidFill>
                  <a:srgbClr val="766153"/>
                </a:solidFill>
                <a:latin typeface="Lato"/>
                <a:ea typeface="Lato"/>
                <a:cs typeface="Lato"/>
                <a:sym typeface="Lato"/>
              </a:rPr>
              <a:t>Multivariate Imputation by Chained Equations (MICE)</a:t>
            </a:r>
          </a:p>
          <a:p>
            <a:pPr algn="l" marL="539749" indent="-269875" lvl="1">
              <a:lnSpc>
                <a:spcPts val="3949"/>
              </a:lnSpc>
              <a:buFont typeface="Arial"/>
              <a:buChar char="•"/>
            </a:pPr>
            <a:r>
              <a:rPr lang="en-US" sz="2499">
                <a:solidFill>
                  <a:srgbClr val="766153"/>
                </a:solidFill>
                <a:latin typeface="Lato"/>
                <a:ea typeface="Lato"/>
                <a:cs typeface="Lato"/>
                <a:sym typeface="Lato"/>
              </a:rPr>
              <a:t>Iteratively fits a model for each variable with missing values using the other variables as predictors.</a:t>
            </a:r>
          </a:p>
          <a:p>
            <a:pPr algn="l" marL="539749" indent="-269875" lvl="1">
              <a:lnSpc>
                <a:spcPts val="3949"/>
              </a:lnSpc>
              <a:buFont typeface="Arial"/>
              <a:buChar char="•"/>
            </a:pPr>
            <a:r>
              <a:rPr lang="en-US" sz="2499">
                <a:solidFill>
                  <a:srgbClr val="766153"/>
                </a:solidFill>
                <a:latin typeface="Lato"/>
                <a:ea typeface="Lato"/>
                <a:cs typeface="Lato"/>
                <a:sym typeface="Lato"/>
              </a:rPr>
              <a:t>Can impute both continuous (numeric) and categorical data (binary, nominal, ordinal). Predictive Mean Matching (pmm) for continuous data and logistic regression for binary or multinomial logistic regression for categorical data</a:t>
            </a:r>
          </a:p>
        </p:txBody>
      </p:sp>
      <p:sp>
        <p:nvSpPr>
          <p:cNvPr name="TextBox 7" id="7"/>
          <p:cNvSpPr txBox="true"/>
          <p:nvPr/>
        </p:nvSpPr>
        <p:spPr>
          <a:xfrm rot="0">
            <a:off x="692797" y="7453148"/>
            <a:ext cx="17067148" cy="860425"/>
          </a:xfrm>
          <a:prstGeom prst="rect">
            <a:avLst/>
          </a:prstGeom>
        </p:spPr>
        <p:txBody>
          <a:bodyPr anchor="t" rtlCol="false" tIns="0" lIns="0" bIns="0" rIns="0">
            <a:spAutoFit/>
          </a:bodyPr>
          <a:lstStyle/>
          <a:p>
            <a:pPr algn="l">
              <a:lnSpc>
                <a:spcPts val="3499"/>
              </a:lnSpc>
            </a:pPr>
            <a:r>
              <a:rPr lang="en-US" sz="2499" spc="249">
                <a:solidFill>
                  <a:srgbClr val="000000"/>
                </a:solidFill>
                <a:latin typeface="Lato"/>
                <a:ea typeface="Lato"/>
                <a:cs typeface="Lato"/>
                <a:sym typeface="Lato"/>
              </a:rPr>
              <a:t>library(missranger)</a:t>
            </a:r>
          </a:p>
          <a:p>
            <a:pPr algn="l">
              <a:lnSpc>
                <a:spcPts val="3499"/>
              </a:lnSpc>
              <a:spcBef>
                <a:spcPct val="0"/>
              </a:spcBef>
            </a:pPr>
            <a:r>
              <a:rPr lang="en-US" sz="2499" spc="249">
                <a:solidFill>
                  <a:srgbClr val="000000"/>
                </a:solidFill>
                <a:latin typeface="Lato"/>
                <a:ea typeface="Lato"/>
                <a:cs typeface="Lato"/>
                <a:sym typeface="Lato"/>
              </a:rPr>
              <a:t>df_missranger &lt;- missRanger(df, pmm.k = 3, num.trees = 100)</a:t>
            </a:r>
          </a:p>
        </p:txBody>
      </p:sp>
      <p:sp>
        <p:nvSpPr>
          <p:cNvPr name="TextBox 8" id="8"/>
          <p:cNvSpPr txBox="true"/>
          <p:nvPr/>
        </p:nvSpPr>
        <p:spPr>
          <a:xfrm rot="0">
            <a:off x="692797" y="8494548"/>
            <a:ext cx="14253963" cy="1298575"/>
          </a:xfrm>
          <a:prstGeom prst="rect">
            <a:avLst/>
          </a:prstGeom>
        </p:spPr>
        <p:txBody>
          <a:bodyPr anchor="t" rtlCol="false" tIns="0" lIns="0" bIns="0" rIns="0">
            <a:spAutoFit/>
          </a:bodyPr>
          <a:lstStyle/>
          <a:p>
            <a:pPr algn="l" marL="539749" indent="-269875" lvl="1">
              <a:lnSpc>
                <a:spcPts val="3499"/>
              </a:lnSpc>
              <a:buFont typeface="Arial"/>
              <a:buChar char="•"/>
            </a:pPr>
            <a:r>
              <a:rPr lang="en-US" sz="2499">
                <a:solidFill>
                  <a:srgbClr val="766153"/>
                </a:solidFill>
                <a:latin typeface="Lato"/>
                <a:ea typeface="Lato"/>
                <a:cs typeface="Lato"/>
                <a:sym typeface="Lato"/>
              </a:rPr>
              <a:t>Based on the Random Forest algorithm</a:t>
            </a:r>
          </a:p>
          <a:p>
            <a:pPr algn="l" marL="539749" indent="-269875" lvl="1">
              <a:lnSpc>
                <a:spcPts val="3499"/>
              </a:lnSpc>
              <a:buFont typeface="Arial"/>
              <a:buChar char="•"/>
            </a:pPr>
            <a:r>
              <a:rPr lang="en-US" sz="2499">
                <a:solidFill>
                  <a:srgbClr val="766153"/>
                </a:solidFill>
                <a:latin typeface="Lato"/>
                <a:ea typeface="Lato"/>
                <a:cs typeface="Lato"/>
                <a:sym typeface="Lato"/>
              </a:rPr>
              <a:t>Handles mixed-type data including numeric and categorical variables.</a:t>
            </a:r>
          </a:p>
          <a:p>
            <a:pPr algn="l">
              <a:lnSpc>
                <a:spcPts val="3499"/>
              </a:lnSpc>
            </a:pP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92797" y="606101"/>
            <a:ext cx="17086195" cy="892175"/>
          </a:xfrm>
          <a:prstGeom prst="rect">
            <a:avLst/>
          </a:prstGeom>
        </p:spPr>
        <p:txBody>
          <a:bodyPr anchor="t" rtlCol="false" tIns="0" lIns="0" bIns="0" rIns="0">
            <a:spAutoFit/>
          </a:bodyPr>
          <a:lstStyle/>
          <a:p>
            <a:pPr algn="l" marL="0" indent="0" lvl="0">
              <a:lnSpc>
                <a:spcPts val="7000"/>
              </a:lnSpc>
            </a:pPr>
            <a:r>
              <a:rPr lang="en-US" b="true" sz="5000" spc="250">
                <a:solidFill>
                  <a:srgbClr val="000000"/>
                </a:solidFill>
                <a:latin typeface="Helios Extended Bold"/>
                <a:ea typeface="Helios Extended Bold"/>
                <a:cs typeface="Helios Extended Bold"/>
                <a:sym typeface="Helios Extended Bold"/>
              </a:rPr>
              <a:t>DATA TRANSFORMATION</a:t>
            </a:r>
          </a:p>
        </p:txBody>
      </p:sp>
      <p:sp>
        <p:nvSpPr>
          <p:cNvPr name="TextBox 3" id="3"/>
          <p:cNvSpPr txBox="true"/>
          <p:nvPr/>
        </p:nvSpPr>
        <p:spPr>
          <a:xfrm rot="0">
            <a:off x="692797" y="3621142"/>
            <a:ext cx="4882307" cy="405765"/>
          </a:xfrm>
          <a:prstGeom prst="rect">
            <a:avLst/>
          </a:prstGeom>
        </p:spPr>
        <p:txBody>
          <a:bodyPr anchor="t" rtlCol="false" tIns="0" lIns="0" bIns="0" rIns="0">
            <a:spAutoFit/>
          </a:bodyPr>
          <a:lstStyle/>
          <a:p>
            <a:pPr algn="l">
              <a:lnSpc>
                <a:spcPts val="3359"/>
              </a:lnSpc>
              <a:spcBef>
                <a:spcPct val="0"/>
              </a:spcBef>
            </a:pPr>
            <a:r>
              <a:rPr lang="en-US" sz="2399" spc="239">
                <a:solidFill>
                  <a:srgbClr val="000000"/>
                </a:solidFill>
                <a:latin typeface="Lato"/>
                <a:ea typeface="Lato"/>
                <a:cs typeface="Lato"/>
                <a:sym typeface="Lato"/>
              </a:rPr>
              <a:t>df$var &lt;- as.character(df$var)</a:t>
            </a:r>
          </a:p>
        </p:txBody>
      </p:sp>
      <p:sp>
        <p:nvSpPr>
          <p:cNvPr name="TextBox 4" id="4"/>
          <p:cNvSpPr txBox="true"/>
          <p:nvPr/>
        </p:nvSpPr>
        <p:spPr>
          <a:xfrm rot="0">
            <a:off x="692797" y="2748652"/>
            <a:ext cx="5675568" cy="405765"/>
          </a:xfrm>
          <a:prstGeom prst="rect">
            <a:avLst/>
          </a:prstGeom>
        </p:spPr>
        <p:txBody>
          <a:bodyPr anchor="t" rtlCol="false" tIns="0" lIns="0" bIns="0" rIns="0">
            <a:spAutoFit/>
          </a:bodyPr>
          <a:lstStyle/>
          <a:p>
            <a:pPr algn="l">
              <a:lnSpc>
                <a:spcPts val="3359"/>
              </a:lnSpc>
              <a:spcBef>
                <a:spcPct val="0"/>
              </a:spcBef>
            </a:pPr>
            <a:r>
              <a:rPr lang="en-US" sz="2399" spc="239">
                <a:solidFill>
                  <a:srgbClr val="000000"/>
                </a:solidFill>
                <a:latin typeface="Lato"/>
                <a:ea typeface="Lato"/>
                <a:cs typeface="Lato"/>
                <a:sym typeface="Lato"/>
              </a:rPr>
              <a:t>df$var &lt;- as.numeric(df$var)</a:t>
            </a:r>
          </a:p>
        </p:txBody>
      </p:sp>
      <p:sp>
        <p:nvSpPr>
          <p:cNvPr name="TextBox 5" id="5"/>
          <p:cNvSpPr txBox="true"/>
          <p:nvPr/>
        </p:nvSpPr>
        <p:spPr>
          <a:xfrm rot="0">
            <a:off x="692797" y="4388857"/>
            <a:ext cx="5990477" cy="405765"/>
          </a:xfrm>
          <a:prstGeom prst="rect">
            <a:avLst/>
          </a:prstGeom>
        </p:spPr>
        <p:txBody>
          <a:bodyPr anchor="t" rtlCol="false" tIns="0" lIns="0" bIns="0" rIns="0">
            <a:spAutoFit/>
          </a:bodyPr>
          <a:lstStyle/>
          <a:p>
            <a:pPr algn="l">
              <a:lnSpc>
                <a:spcPts val="3359"/>
              </a:lnSpc>
              <a:spcBef>
                <a:spcPct val="0"/>
              </a:spcBef>
            </a:pPr>
            <a:r>
              <a:rPr lang="en-US" sz="2399" spc="239">
                <a:solidFill>
                  <a:srgbClr val="000000"/>
                </a:solidFill>
                <a:latin typeface="Lato"/>
                <a:ea typeface="Lato"/>
                <a:cs typeface="Lato"/>
                <a:sym typeface="Lato"/>
              </a:rPr>
              <a:t>df$var &lt;- as.factor(df$var)</a:t>
            </a:r>
          </a:p>
        </p:txBody>
      </p:sp>
      <p:sp>
        <p:nvSpPr>
          <p:cNvPr name="TextBox 6" id="6"/>
          <p:cNvSpPr txBox="true"/>
          <p:nvPr/>
        </p:nvSpPr>
        <p:spPr>
          <a:xfrm rot="0">
            <a:off x="692797" y="1876843"/>
            <a:ext cx="4410521" cy="405765"/>
          </a:xfrm>
          <a:prstGeom prst="rect">
            <a:avLst/>
          </a:prstGeom>
        </p:spPr>
        <p:txBody>
          <a:bodyPr anchor="t" rtlCol="false" tIns="0" lIns="0" bIns="0" rIns="0">
            <a:spAutoFit/>
          </a:bodyPr>
          <a:lstStyle/>
          <a:p>
            <a:pPr algn="l">
              <a:lnSpc>
                <a:spcPts val="3359"/>
              </a:lnSpc>
              <a:spcBef>
                <a:spcPct val="0"/>
              </a:spcBef>
            </a:pPr>
            <a:r>
              <a:rPr lang="en-US" sz="2399" spc="239">
                <a:solidFill>
                  <a:srgbClr val="000000"/>
                </a:solidFill>
                <a:latin typeface="Lato"/>
                <a:ea typeface="Lato"/>
                <a:cs typeface="Lato"/>
                <a:sym typeface="Lato"/>
              </a:rPr>
              <a:t>df$var &lt;- as.logical(df$var)</a:t>
            </a:r>
          </a:p>
        </p:txBody>
      </p:sp>
      <p:sp>
        <p:nvSpPr>
          <p:cNvPr name="TextBox 7" id="7"/>
          <p:cNvSpPr txBox="true"/>
          <p:nvPr/>
        </p:nvSpPr>
        <p:spPr>
          <a:xfrm rot="0">
            <a:off x="7354851" y="1945377"/>
            <a:ext cx="5467750"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to Boolean value (i.e. TRUE, FALSE)</a:t>
            </a:r>
          </a:p>
        </p:txBody>
      </p:sp>
      <p:sp>
        <p:nvSpPr>
          <p:cNvPr name="TextBox 8" id="8"/>
          <p:cNvSpPr txBox="true"/>
          <p:nvPr/>
        </p:nvSpPr>
        <p:spPr>
          <a:xfrm rot="0">
            <a:off x="7354851" y="2732142"/>
            <a:ext cx="9582558"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to integers or floating point numbers  (i.e. 0,1,2, 0.5)</a:t>
            </a:r>
          </a:p>
        </p:txBody>
      </p:sp>
      <p:sp>
        <p:nvSpPr>
          <p:cNvPr name="TextBox 9" id="9"/>
          <p:cNvSpPr txBox="true"/>
          <p:nvPr/>
        </p:nvSpPr>
        <p:spPr>
          <a:xfrm rot="0">
            <a:off x="7354851" y="3516367"/>
            <a:ext cx="9582558"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to character strings  (i.e. ‘0’, ‘1’)</a:t>
            </a:r>
          </a:p>
        </p:txBody>
      </p:sp>
      <p:sp>
        <p:nvSpPr>
          <p:cNvPr name="TextBox 10" id="10"/>
          <p:cNvSpPr txBox="true"/>
          <p:nvPr/>
        </p:nvSpPr>
        <p:spPr>
          <a:xfrm rot="0">
            <a:off x="7354851" y="4388857"/>
            <a:ext cx="9582558"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to character strings with present levels  (i.e. levels: ‘0’, ‘1’)</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44078" y="2418114"/>
            <a:ext cx="21203378" cy="4988906"/>
            <a:chOff x="0" y="0"/>
            <a:chExt cx="1128752" cy="265582"/>
          </a:xfrm>
        </p:grpSpPr>
        <p:sp>
          <p:nvSpPr>
            <p:cNvPr name="Freeform 3" id="3"/>
            <p:cNvSpPr/>
            <p:nvPr/>
          </p:nvSpPr>
          <p:spPr>
            <a:xfrm flipH="false" flipV="false" rot="0">
              <a:off x="0" y="0"/>
              <a:ext cx="1128752" cy="265582"/>
            </a:xfrm>
            <a:custGeom>
              <a:avLst/>
              <a:gdLst/>
              <a:ahLst/>
              <a:cxnLst/>
              <a:rect r="r" b="b" t="t" l="l"/>
              <a:pathLst>
                <a:path h="265582" w="1128752">
                  <a:moveTo>
                    <a:pt x="925552" y="0"/>
                  </a:moveTo>
                  <a:cubicBezTo>
                    <a:pt x="1037776" y="0"/>
                    <a:pt x="1128752" y="59453"/>
                    <a:pt x="1128752" y="132791"/>
                  </a:cubicBezTo>
                  <a:cubicBezTo>
                    <a:pt x="1128752" y="206130"/>
                    <a:pt x="1037776" y="265582"/>
                    <a:pt x="925552" y="265582"/>
                  </a:cubicBezTo>
                  <a:lnTo>
                    <a:pt x="203200" y="265582"/>
                  </a:lnTo>
                  <a:cubicBezTo>
                    <a:pt x="90976" y="265582"/>
                    <a:pt x="0" y="206130"/>
                    <a:pt x="0" y="132791"/>
                  </a:cubicBezTo>
                  <a:cubicBezTo>
                    <a:pt x="0" y="59453"/>
                    <a:pt x="90976" y="0"/>
                    <a:pt x="203200" y="0"/>
                  </a:cubicBezTo>
                  <a:close/>
                </a:path>
              </a:pathLst>
            </a:custGeom>
            <a:solidFill>
              <a:srgbClr val="F2F1F1">
                <a:alpha val="80000"/>
              </a:srgbClr>
            </a:solidFill>
          </p:spPr>
        </p:sp>
        <p:sp>
          <p:nvSpPr>
            <p:cNvPr name="TextBox 4" id="4"/>
            <p:cNvSpPr txBox="true"/>
            <p:nvPr/>
          </p:nvSpPr>
          <p:spPr>
            <a:xfrm>
              <a:off x="0" y="-47625"/>
              <a:ext cx="1128752" cy="313207"/>
            </a:xfrm>
            <a:prstGeom prst="rect">
              <a:avLst/>
            </a:prstGeom>
          </p:spPr>
          <p:txBody>
            <a:bodyPr anchor="ctr" rtlCol="false" tIns="50800" lIns="50800" bIns="50800" rIns="50800"/>
            <a:lstStyle/>
            <a:p>
              <a:pPr algn="ctr">
                <a:lnSpc>
                  <a:spcPts val="3359"/>
                </a:lnSpc>
              </a:pPr>
            </a:p>
          </p:txBody>
        </p:sp>
      </p:grpSp>
      <p:sp>
        <p:nvSpPr>
          <p:cNvPr name="TextBox 5" id="5"/>
          <p:cNvSpPr txBox="true"/>
          <p:nvPr/>
        </p:nvSpPr>
        <p:spPr>
          <a:xfrm rot="0">
            <a:off x="2958126" y="4056147"/>
            <a:ext cx="12371749" cy="1416049"/>
          </a:xfrm>
          <a:prstGeom prst="rect">
            <a:avLst/>
          </a:prstGeom>
        </p:spPr>
        <p:txBody>
          <a:bodyPr anchor="t" rtlCol="false" tIns="0" lIns="0" bIns="0" rIns="0">
            <a:spAutoFit/>
          </a:bodyPr>
          <a:lstStyle/>
          <a:p>
            <a:pPr algn="ctr" marL="0" indent="0" lvl="0">
              <a:lnSpc>
                <a:spcPts val="11200"/>
              </a:lnSpc>
            </a:pPr>
            <a:r>
              <a:rPr lang="en-US" b="true" sz="8000" spc="400">
                <a:solidFill>
                  <a:srgbClr val="000000"/>
                </a:solidFill>
                <a:latin typeface="Helios Extended Bold"/>
                <a:ea typeface="Helios Extended Bold"/>
                <a:cs typeface="Helios Extended Bold"/>
                <a:sym typeface="Helios Extended Bold"/>
              </a:rPr>
              <a:t>NACC EXAMPLES</a:t>
            </a:r>
          </a:p>
        </p:txBody>
      </p:sp>
      <p:grpSp>
        <p:nvGrpSpPr>
          <p:cNvPr name="Group 6" id="6"/>
          <p:cNvGrpSpPr/>
          <p:nvPr/>
        </p:nvGrpSpPr>
        <p:grpSpPr>
          <a:xfrm rot="0">
            <a:off x="1028700" y="9009810"/>
            <a:ext cx="248490" cy="24849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solidFill>
          </p:spPr>
        </p:sp>
        <p:sp>
          <p:nvSpPr>
            <p:cNvPr name="TextBox 8" id="8"/>
            <p:cNvSpPr txBox="true"/>
            <p:nvPr/>
          </p:nvSpPr>
          <p:spPr>
            <a:xfrm>
              <a:off x="0" y="-47625"/>
              <a:ext cx="812800" cy="860425"/>
            </a:xfrm>
            <a:prstGeom prst="rect">
              <a:avLst/>
            </a:prstGeom>
          </p:spPr>
          <p:txBody>
            <a:bodyPr anchor="ctr" rtlCol="false" tIns="50800" lIns="50800" bIns="50800" rIns="50800"/>
            <a:lstStyle/>
            <a:p>
              <a:pPr algn="ctr">
                <a:lnSpc>
                  <a:spcPts val="3359"/>
                </a:lnSpc>
              </a:pPr>
            </a:p>
          </p:txBody>
        </p:sp>
      </p:grpSp>
      <p:grpSp>
        <p:nvGrpSpPr>
          <p:cNvPr name="Group 9" id="9"/>
          <p:cNvGrpSpPr/>
          <p:nvPr/>
        </p:nvGrpSpPr>
        <p:grpSpPr>
          <a:xfrm rot="0">
            <a:off x="17010810" y="1028700"/>
            <a:ext cx="248490" cy="24849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solidFill>
          </p:spPr>
        </p:sp>
        <p:sp>
          <p:nvSpPr>
            <p:cNvPr name="TextBox 11" id="11"/>
            <p:cNvSpPr txBox="true"/>
            <p:nvPr/>
          </p:nvSpPr>
          <p:spPr>
            <a:xfrm>
              <a:off x="0" y="-47625"/>
              <a:ext cx="812800" cy="860425"/>
            </a:xfrm>
            <a:prstGeom prst="rect">
              <a:avLst/>
            </a:prstGeom>
          </p:spPr>
          <p:txBody>
            <a:bodyPr anchor="ctr" rtlCol="false" tIns="50800" lIns="50800" bIns="50800" rIns="50800"/>
            <a:lstStyle/>
            <a:p>
              <a:pPr algn="ctr">
                <a:lnSpc>
                  <a:spcPts val="3359"/>
                </a:lnSpc>
              </a:pPr>
            </a:p>
          </p:txBody>
        </p:sp>
      </p:gr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824203" y="4620113"/>
            <a:ext cx="16018354" cy="2614635"/>
            <a:chOff x="0" y="0"/>
            <a:chExt cx="4218826" cy="688628"/>
          </a:xfrm>
        </p:grpSpPr>
        <p:sp>
          <p:nvSpPr>
            <p:cNvPr name="Freeform 3" id="3"/>
            <p:cNvSpPr/>
            <p:nvPr/>
          </p:nvSpPr>
          <p:spPr>
            <a:xfrm flipH="false" flipV="false" rot="0">
              <a:off x="0" y="0"/>
              <a:ext cx="4218826" cy="688628"/>
            </a:xfrm>
            <a:custGeom>
              <a:avLst/>
              <a:gdLst/>
              <a:ahLst/>
              <a:cxnLst/>
              <a:rect r="r" b="b" t="t" l="l"/>
              <a:pathLst>
                <a:path h="688628" w="4218826">
                  <a:moveTo>
                    <a:pt x="0" y="0"/>
                  </a:moveTo>
                  <a:lnTo>
                    <a:pt x="4218826" y="0"/>
                  </a:lnTo>
                  <a:lnTo>
                    <a:pt x="4218826" y="688628"/>
                  </a:lnTo>
                  <a:lnTo>
                    <a:pt x="0" y="688628"/>
                  </a:lnTo>
                  <a:close/>
                </a:path>
              </a:pathLst>
            </a:custGeom>
            <a:solidFill>
              <a:srgbClr val="000000">
                <a:alpha val="0"/>
              </a:srgbClr>
            </a:solidFill>
            <a:ln w="47625" cap="sq">
              <a:solidFill>
                <a:srgbClr val="000000"/>
              </a:solidFill>
              <a:prstDash val="lgDash"/>
              <a:miter/>
            </a:ln>
          </p:spPr>
        </p:sp>
        <p:sp>
          <p:nvSpPr>
            <p:cNvPr name="TextBox 4" id="4"/>
            <p:cNvSpPr txBox="true"/>
            <p:nvPr/>
          </p:nvSpPr>
          <p:spPr>
            <a:xfrm>
              <a:off x="0" y="-114300"/>
              <a:ext cx="4218826" cy="802928"/>
            </a:xfrm>
            <a:prstGeom prst="rect">
              <a:avLst/>
            </a:prstGeom>
          </p:spPr>
          <p:txBody>
            <a:bodyPr anchor="ctr" rtlCol="false" tIns="190500" lIns="190500" bIns="190500" rIns="190500"/>
            <a:lstStyle/>
            <a:p>
              <a:pPr algn="l">
                <a:lnSpc>
                  <a:spcPts val="3540"/>
                </a:lnSpc>
              </a:pPr>
              <a:r>
                <a:rPr lang="en-US" sz="2000" spc="242">
                  <a:solidFill>
                    <a:srgbClr val="2E3840"/>
                  </a:solidFill>
                  <a:latin typeface="Lato"/>
                  <a:ea typeface="Lato"/>
                  <a:cs typeface="Lato"/>
                  <a:sym typeface="Lato"/>
                </a:rPr>
                <a:t>head(</a:t>
              </a:r>
              <a:r>
                <a:rPr lang="en-US" sz="2000" spc="242">
                  <a:solidFill>
                    <a:srgbClr val="4E6E81"/>
                  </a:solidFill>
                  <a:latin typeface="Lato"/>
                  <a:ea typeface="Lato"/>
                  <a:cs typeface="Lato"/>
                  <a:sym typeface="Lato"/>
                </a:rPr>
                <a:t>caa_df</a:t>
              </a:r>
              <a:r>
                <a:rPr lang="en-US" sz="2000" spc="242">
                  <a:solidFill>
                    <a:srgbClr val="2E3840"/>
                  </a:solidFill>
                  <a:latin typeface="Lato"/>
                  <a:ea typeface="Lato"/>
                  <a:cs typeface="Lato"/>
                  <a:sym typeface="Lato"/>
                </a:rPr>
                <a:t>$</a:t>
              </a:r>
              <a:r>
                <a:rPr lang="en-US" sz="2000" spc="242">
                  <a:solidFill>
                    <a:srgbClr val="4E6E81"/>
                  </a:solidFill>
                  <a:latin typeface="Lato"/>
                  <a:ea typeface="Lato"/>
                  <a:cs typeface="Lato"/>
                  <a:sym typeface="Lato"/>
                </a:rPr>
                <a:t>NACCID</a:t>
              </a:r>
              <a:r>
                <a:rPr lang="en-US" sz="2000" spc="242">
                  <a:solidFill>
                    <a:srgbClr val="2E3840"/>
                  </a:solidFill>
                  <a:latin typeface="Lato"/>
                  <a:ea typeface="Lato"/>
                  <a:cs typeface="Lato"/>
                  <a:sym typeface="Lato"/>
                </a:rPr>
                <a:t>)</a:t>
              </a:r>
            </a:p>
            <a:p>
              <a:pPr algn="l">
                <a:lnSpc>
                  <a:spcPts val="3540"/>
                </a:lnSpc>
              </a:pPr>
              <a:r>
                <a:rPr lang="en-US" sz="2000" spc="242">
                  <a:solidFill>
                    <a:srgbClr val="2E3840"/>
                  </a:solidFill>
                  <a:latin typeface="Lato"/>
                  <a:ea typeface="Lato"/>
                  <a:cs typeface="Lato"/>
                  <a:sym typeface="Lato"/>
                </a:rPr>
                <a:t>[1] "NACC002909" "NACC002909" "NACC003487" "NACC004352" "NACC004687" "NACC007213"</a:t>
              </a:r>
            </a:p>
            <a:p>
              <a:pPr algn="l">
                <a:lnSpc>
                  <a:spcPts val="2580"/>
                </a:lnSpc>
              </a:pPr>
              <a:r>
                <a:rPr lang="en-US" sz="2000" spc="242">
                  <a:solidFill>
                    <a:srgbClr val="004AAD"/>
                  </a:solidFill>
                  <a:latin typeface="Lato"/>
                  <a:ea typeface="Lato"/>
                  <a:cs typeface="Lato"/>
                  <a:sym typeface="Lato"/>
                </a:rPr>
                <a:t>caa_df</a:t>
              </a:r>
              <a:r>
                <a:rPr lang="en-US" sz="2000" spc="242">
                  <a:solidFill>
                    <a:srgbClr val="2E3840"/>
                  </a:solidFill>
                  <a:latin typeface="Lato"/>
                  <a:ea typeface="Lato"/>
                  <a:cs typeface="Lato"/>
                  <a:sym typeface="Lato"/>
                </a:rPr>
                <a:t>$</a:t>
              </a:r>
              <a:r>
                <a:rPr lang="en-US" sz="2000" spc="242">
                  <a:solidFill>
                    <a:srgbClr val="004AAD"/>
                  </a:solidFill>
                  <a:latin typeface="Lato"/>
                  <a:ea typeface="Lato"/>
                  <a:cs typeface="Lato"/>
                  <a:sym typeface="Lato"/>
                </a:rPr>
                <a:t>NACCID</a:t>
              </a:r>
              <a:r>
                <a:rPr lang="en-US" sz="2000" spc="242">
                  <a:solidFill>
                    <a:srgbClr val="2E3840"/>
                  </a:solidFill>
                  <a:latin typeface="Lato"/>
                  <a:ea typeface="Lato"/>
                  <a:cs typeface="Lato"/>
                  <a:sym typeface="Lato"/>
                </a:rPr>
                <a:t> &lt;- as.integer(gsub("NACC", "", caa_df$NACCID))</a:t>
              </a:r>
            </a:p>
            <a:p>
              <a:pPr algn="l">
                <a:lnSpc>
                  <a:spcPts val="3540"/>
                </a:lnSpc>
              </a:pPr>
              <a:r>
                <a:rPr lang="en-US" sz="2000" spc="242">
                  <a:solidFill>
                    <a:srgbClr val="2E3840"/>
                  </a:solidFill>
                  <a:latin typeface="Lato"/>
                  <a:ea typeface="Lato"/>
                  <a:cs typeface="Lato"/>
                  <a:sym typeface="Lato"/>
                </a:rPr>
                <a:t>head(caa_df$NACCID)</a:t>
              </a:r>
            </a:p>
            <a:p>
              <a:pPr algn="l">
                <a:lnSpc>
                  <a:spcPts val="3540"/>
                </a:lnSpc>
              </a:pPr>
              <a:r>
                <a:rPr lang="en-US" sz="2000" spc="242">
                  <a:solidFill>
                    <a:srgbClr val="2E3840"/>
                  </a:solidFill>
                  <a:latin typeface="Lato"/>
                  <a:ea typeface="Lato"/>
                  <a:cs typeface="Lato"/>
                  <a:sym typeface="Lato"/>
                </a:rPr>
                <a:t>[1] 2909 2909 3487 4352 4687 7213</a:t>
              </a:r>
            </a:p>
          </p:txBody>
        </p:sp>
      </p:grpSp>
      <p:sp>
        <p:nvSpPr>
          <p:cNvPr name="TextBox 5" id="5"/>
          <p:cNvSpPr txBox="true"/>
          <p:nvPr/>
        </p:nvSpPr>
        <p:spPr>
          <a:xfrm rot="0">
            <a:off x="692797" y="606101"/>
            <a:ext cx="17086195" cy="892175"/>
          </a:xfrm>
          <a:prstGeom prst="rect">
            <a:avLst/>
          </a:prstGeom>
        </p:spPr>
        <p:txBody>
          <a:bodyPr anchor="t" rtlCol="false" tIns="0" lIns="0" bIns="0" rIns="0">
            <a:spAutoFit/>
          </a:bodyPr>
          <a:lstStyle/>
          <a:p>
            <a:pPr algn="l" marL="0" indent="0" lvl="0">
              <a:lnSpc>
                <a:spcPts val="7000"/>
              </a:lnSpc>
            </a:pPr>
            <a:r>
              <a:rPr lang="en-US" b="true" sz="5000" spc="250">
                <a:solidFill>
                  <a:srgbClr val="000000"/>
                </a:solidFill>
                <a:latin typeface="Helios Extended Bold"/>
                <a:ea typeface="Helios Extended Bold"/>
                <a:cs typeface="Helios Extended Bold"/>
                <a:sym typeface="Helios Extended Bold"/>
              </a:rPr>
              <a:t>STEP1- UNDERSTANDING THE DATA</a:t>
            </a:r>
          </a:p>
        </p:txBody>
      </p:sp>
      <p:sp>
        <p:nvSpPr>
          <p:cNvPr name="TextBox 6" id="6"/>
          <p:cNvSpPr txBox="true"/>
          <p:nvPr/>
        </p:nvSpPr>
        <p:spPr>
          <a:xfrm rot="0">
            <a:off x="692797" y="3456053"/>
            <a:ext cx="4944294" cy="405765"/>
          </a:xfrm>
          <a:prstGeom prst="rect">
            <a:avLst/>
          </a:prstGeom>
        </p:spPr>
        <p:txBody>
          <a:bodyPr anchor="t" rtlCol="false" tIns="0" lIns="0" bIns="0" rIns="0">
            <a:spAutoFit/>
          </a:bodyPr>
          <a:lstStyle/>
          <a:p>
            <a:pPr algn="l">
              <a:lnSpc>
                <a:spcPts val="3359"/>
              </a:lnSpc>
              <a:spcBef>
                <a:spcPct val="0"/>
              </a:spcBef>
            </a:pPr>
            <a:r>
              <a:rPr lang="en-US" sz="2399" spc="239">
                <a:solidFill>
                  <a:srgbClr val="000000"/>
                </a:solidFill>
                <a:latin typeface="Lato"/>
                <a:ea typeface="Lato"/>
                <a:cs typeface="Lato"/>
                <a:sym typeface="Lato"/>
              </a:rPr>
              <a:t>2.understant the key variables</a:t>
            </a:r>
          </a:p>
        </p:txBody>
      </p:sp>
      <p:sp>
        <p:nvSpPr>
          <p:cNvPr name="TextBox 7" id="7"/>
          <p:cNvSpPr txBox="true"/>
          <p:nvPr/>
        </p:nvSpPr>
        <p:spPr>
          <a:xfrm rot="0">
            <a:off x="824203" y="4007338"/>
            <a:ext cx="6142943" cy="405765"/>
          </a:xfrm>
          <a:prstGeom prst="rect">
            <a:avLst/>
          </a:prstGeom>
        </p:spPr>
        <p:txBody>
          <a:bodyPr anchor="t" rtlCol="false" tIns="0" lIns="0" bIns="0" rIns="0">
            <a:spAutoFit/>
          </a:bodyPr>
          <a:lstStyle/>
          <a:p>
            <a:pPr algn="l" marL="518158" indent="-259079" lvl="1">
              <a:lnSpc>
                <a:spcPts val="3359"/>
              </a:lnSpc>
              <a:spcBef>
                <a:spcPct val="0"/>
              </a:spcBef>
              <a:buFont typeface="Arial"/>
              <a:buChar char="•"/>
            </a:pPr>
            <a:r>
              <a:rPr lang="en-US" sz="2399" spc="239">
                <a:solidFill>
                  <a:srgbClr val="000000"/>
                </a:solidFill>
                <a:latin typeface="Lato"/>
                <a:ea typeface="Lato"/>
                <a:cs typeface="Lato"/>
                <a:sym typeface="Lato"/>
              </a:rPr>
              <a:t>unique participant ID (NACCID)</a:t>
            </a:r>
          </a:p>
        </p:txBody>
      </p:sp>
      <p:sp>
        <p:nvSpPr>
          <p:cNvPr name="TextBox 8" id="8"/>
          <p:cNvSpPr txBox="true"/>
          <p:nvPr/>
        </p:nvSpPr>
        <p:spPr>
          <a:xfrm rot="0">
            <a:off x="7312864" y="4007338"/>
            <a:ext cx="10296351"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need to convert to the numeric (i.e. NACC002909 -&gt; 2909)</a:t>
            </a:r>
          </a:p>
        </p:txBody>
      </p:sp>
      <p:sp>
        <p:nvSpPr>
          <p:cNvPr name="TextBox 9" id="9"/>
          <p:cNvSpPr txBox="true"/>
          <p:nvPr/>
        </p:nvSpPr>
        <p:spPr>
          <a:xfrm rot="0">
            <a:off x="692797" y="1756322"/>
            <a:ext cx="2945383" cy="405765"/>
          </a:xfrm>
          <a:prstGeom prst="rect">
            <a:avLst/>
          </a:prstGeom>
        </p:spPr>
        <p:txBody>
          <a:bodyPr anchor="t" rtlCol="false" tIns="0" lIns="0" bIns="0" rIns="0">
            <a:spAutoFit/>
          </a:bodyPr>
          <a:lstStyle/>
          <a:p>
            <a:pPr algn="l">
              <a:lnSpc>
                <a:spcPts val="3359"/>
              </a:lnSpc>
              <a:spcBef>
                <a:spcPct val="0"/>
              </a:spcBef>
            </a:pPr>
            <a:r>
              <a:rPr lang="en-US" sz="2399" spc="239">
                <a:solidFill>
                  <a:srgbClr val="000000"/>
                </a:solidFill>
                <a:latin typeface="Lato"/>
                <a:ea typeface="Lato"/>
                <a:cs typeface="Lato"/>
                <a:sym typeface="Lato"/>
              </a:rPr>
              <a:t>1.load the dataset</a:t>
            </a:r>
          </a:p>
        </p:txBody>
      </p:sp>
      <p:grpSp>
        <p:nvGrpSpPr>
          <p:cNvPr name="Group 10" id="10"/>
          <p:cNvGrpSpPr/>
          <p:nvPr/>
        </p:nvGrpSpPr>
        <p:grpSpPr>
          <a:xfrm rot="0">
            <a:off x="824203" y="2312382"/>
            <a:ext cx="16018354" cy="886496"/>
            <a:chOff x="0" y="0"/>
            <a:chExt cx="4218826" cy="233480"/>
          </a:xfrm>
        </p:grpSpPr>
        <p:sp>
          <p:nvSpPr>
            <p:cNvPr name="Freeform 11" id="11"/>
            <p:cNvSpPr/>
            <p:nvPr/>
          </p:nvSpPr>
          <p:spPr>
            <a:xfrm flipH="false" flipV="false" rot="0">
              <a:off x="0" y="0"/>
              <a:ext cx="4218826" cy="233480"/>
            </a:xfrm>
            <a:custGeom>
              <a:avLst/>
              <a:gdLst/>
              <a:ahLst/>
              <a:cxnLst/>
              <a:rect r="r" b="b" t="t" l="l"/>
              <a:pathLst>
                <a:path h="233480" w="4218826">
                  <a:moveTo>
                    <a:pt x="0" y="0"/>
                  </a:moveTo>
                  <a:lnTo>
                    <a:pt x="4218826" y="0"/>
                  </a:lnTo>
                  <a:lnTo>
                    <a:pt x="4218826" y="233480"/>
                  </a:lnTo>
                  <a:lnTo>
                    <a:pt x="0" y="233480"/>
                  </a:lnTo>
                  <a:close/>
                </a:path>
              </a:pathLst>
            </a:custGeom>
            <a:solidFill>
              <a:srgbClr val="000000">
                <a:alpha val="0"/>
              </a:srgbClr>
            </a:solidFill>
            <a:ln w="47625" cap="sq">
              <a:solidFill>
                <a:srgbClr val="000000"/>
              </a:solidFill>
              <a:prstDash val="lgDash"/>
              <a:miter/>
            </a:ln>
          </p:spPr>
        </p:sp>
        <p:sp>
          <p:nvSpPr>
            <p:cNvPr name="TextBox 12" id="12"/>
            <p:cNvSpPr txBox="true"/>
            <p:nvPr/>
          </p:nvSpPr>
          <p:spPr>
            <a:xfrm>
              <a:off x="0" y="-114300"/>
              <a:ext cx="4218826" cy="347780"/>
            </a:xfrm>
            <a:prstGeom prst="rect">
              <a:avLst/>
            </a:prstGeom>
          </p:spPr>
          <p:txBody>
            <a:bodyPr anchor="ctr" rtlCol="false" tIns="190500" lIns="190500" bIns="190500" rIns="190500"/>
            <a:lstStyle/>
            <a:p>
              <a:pPr algn="l">
                <a:lnSpc>
                  <a:spcPts val="3540"/>
                </a:lnSpc>
              </a:pPr>
              <a:r>
                <a:rPr lang="en-US" sz="2000" spc="242">
                  <a:solidFill>
                    <a:srgbClr val="2E3840"/>
                  </a:solidFill>
                  <a:latin typeface="Lato"/>
                  <a:ea typeface="Lato"/>
                  <a:cs typeface="Lato"/>
                  <a:sym typeface="Lato"/>
                </a:rPr>
                <a:t>caa_df&lt;- read.csv("../raw_data/investigator_ftldlbd_nacc66.csv", check.names = FALSE)</a:t>
              </a:r>
            </a:p>
          </p:txBody>
        </p:sp>
      </p:grpSp>
      <p:sp>
        <p:nvSpPr>
          <p:cNvPr name="TextBox 13" id="13"/>
          <p:cNvSpPr txBox="true"/>
          <p:nvPr/>
        </p:nvSpPr>
        <p:spPr>
          <a:xfrm rot="0">
            <a:off x="843389" y="7396673"/>
            <a:ext cx="6142943" cy="405765"/>
          </a:xfrm>
          <a:prstGeom prst="rect">
            <a:avLst/>
          </a:prstGeom>
        </p:spPr>
        <p:txBody>
          <a:bodyPr anchor="t" rtlCol="false" tIns="0" lIns="0" bIns="0" rIns="0">
            <a:spAutoFit/>
          </a:bodyPr>
          <a:lstStyle/>
          <a:p>
            <a:pPr algn="l" marL="518158" indent="-259079" lvl="1">
              <a:lnSpc>
                <a:spcPts val="3359"/>
              </a:lnSpc>
              <a:spcBef>
                <a:spcPct val="0"/>
              </a:spcBef>
              <a:buFont typeface="Arial"/>
              <a:buChar char="•"/>
            </a:pPr>
            <a:r>
              <a:rPr lang="en-US" sz="2399" spc="239">
                <a:solidFill>
                  <a:srgbClr val="000000"/>
                </a:solidFill>
                <a:latin typeface="Lato"/>
                <a:ea typeface="Lato"/>
                <a:cs typeface="Lato"/>
                <a:sym typeface="Lato"/>
              </a:rPr>
              <a:t>event/target/focus of interest</a:t>
            </a:r>
          </a:p>
        </p:txBody>
      </p:sp>
      <p:sp>
        <p:nvSpPr>
          <p:cNvPr name="TextBox 14" id="14"/>
          <p:cNvSpPr txBox="true"/>
          <p:nvPr/>
        </p:nvSpPr>
        <p:spPr>
          <a:xfrm rot="0">
            <a:off x="7332049" y="7396673"/>
            <a:ext cx="10296351"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need to convert to the numeric (i.e. NACC002909 -&gt; 2909)</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944078" y="1326430"/>
            <a:ext cx="21203378" cy="7634140"/>
            <a:chOff x="0" y="0"/>
            <a:chExt cx="1128752" cy="406400"/>
          </a:xfrm>
        </p:grpSpPr>
        <p:sp>
          <p:nvSpPr>
            <p:cNvPr name="Freeform 3" id="3"/>
            <p:cNvSpPr/>
            <p:nvPr/>
          </p:nvSpPr>
          <p:spPr>
            <a:xfrm flipH="false" flipV="false" rot="0">
              <a:off x="0" y="0"/>
              <a:ext cx="1128752" cy="406400"/>
            </a:xfrm>
            <a:custGeom>
              <a:avLst/>
              <a:gdLst/>
              <a:ahLst/>
              <a:cxnLst/>
              <a:rect r="r" b="b" t="t" l="l"/>
              <a:pathLst>
                <a:path h="406400" w="1128752">
                  <a:moveTo>
                    <a:pt x="925552" y="0"/>
                  </a:moveTo>
                  <a:cubicBezTo>
                    <a:pt x="1037776" y="0"/>
                    <a:pt x="1128752" y="90976"/>
                    <a:pt x="1128752" y="203200"/>
                  </a:cubicBezTo>
                  <a:cubicBezTo>
                    <a:pt x="1128752" y="315424"/>
                    <a:pt x="1037776" y="406400"/>
                    <a:pt x="925552" y="406400"/>
                  </a:cubicBezTo>
                  <a:lnTo>
                    <a:pt x="203200" y="406400"/>
                  </a:lnTo>
                  <a:cubicBezTo>
                    <a:pt x="90976" y="406400"/>
                    <a:pt x="0" y="315424"/>
                    <a:pt x="0" y="203200"/>
                  </a:cubicBezTo>
                  <a:cubicBezTo>
                    <a:pt x="0" y="90976"/>
                    <a:pt x="90976" y="0"/>
                    <a:pt x="203200" y="0"/>
                  </a:cubicBezTo>
                  <a:close/>
                </a:path>
              </a:pathLst>
            </a:custGeom>
            <a:solidFill>
              <a:srgbClr val="F2F1F1">
                <a:alpha val="80000"/>
              </a:srgbClr>
            </a:solidFill>
          </p:spPr>
        </p:sp>
        <p:sp>
          <p:nvSpPr>
            <p:cNvPr name="TextBox 4" id="4"/>
            <p:cNvSpPr txBox="true"/>
            <p:nvPr/>
          </p:nvSpPr>
          <p:spPr>
            <a:xfrm>
              <a:off x="0" y="-47625"/>
              <a:ext cx="1128752" cy="454025"/>
            </a:xfrm>
            <a:prstGeom prst="rect">
              <a:avLst/>
            </a:prstGeom>
          </p:spPr>
          <p:txBody>
            <a:bodyPr anchor="ctr" rtlCol="false" tIns="50800" lIns="50800" bIns="50800" rIns="50800"/>
            <a:lstStyle/>
            <a:p>
              <a:pPr algn="ctr">
                <a:lnSpc>
                  <a:spcPts val="3359"/>
                </a:lnSpc>
              </a:pPr>
            </a:p>
          </p:txBody>
        </p:sp>
      </p:grpSp>
      <p:sp>
        <p:nvSpPr>
          <p:cNvPr name="TextBox 5" id="5"/>
          <p:cNvSpPr txBox="true"/>
          <p:nvPr/>
        </p:nvSpPr>
        <p:spPr>
          <a:xfrm rot="0">
            <a:off x="2958126" y="3970422"/>
            <a:ext cx="12371749" cy="2060405"/>
          </a:xfrm>
          <a:prstGeom prst="rect">
            <a:avLst/>
          </a:prstGeom>
        </p:spPr>
        <p:txBody>
          <a:bodyPr anchor="t" rtlCol="false" tIns="0" lIns="0" bIns="0" rIns="0">
            <a:spAutoFit/>
          </a:bodyPr>
          <a:lstStyle/>
          <a:p>
            <a:pPr algn="ctr" marL="0" indent="0" lvl="0">
              <a:lnSpc>
                <a:spcPts val="16238"/>
              </a:lnSpc>
            </a:pPr>
            <a:r>
              <a:rPr lang="en-US" b="true" sz="11598" spc="579">
                <a:solidFill>
                  <a:srgbClr val="000000"/>
                </a:solidFill>
                <a:latin typeface="Helios Extended Bold"/>
                <a:ea typeface="Helios Extended Bold"/>
                <a:cs typeface="Helios Extended Bold"/>
                <a:sym typeface="Helios Extended Bold"/>
              </a:rPr>
              <a:t>THANK YOU</a:t>
            </a:r>
          </a:p>
        </p:txBody>
      </p:sp>
      <p:grpSp>
        <p:nvGrpSpPr>
          <p:cNvPr name="Group 6" id="6"/>
          <p:cNvGrpSpPr/>
          <p:nvPr/>
        </p:nvGrpSpPr>
        <p:grpSpPr>
          <a:xfrm rot="0">
            <a:off x="1028700" y="9009810"/>
            <a:ext cx="248490" cy="24849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solidFill>
          </p:spPr>
        </p:sp>
        <p:sp>
          <p:nvSpPr>
            <p:cNvPr name="TextBox 8" id="8"/>
            <p:cNvSpPr txBox="true"/>
            <p:nvPr/>
          </p:nvSpPr>
          <p:spPr>
            <a:xfrm>
              <a:off x="0" y="-47625"/>
              <a:ext cx="812800" cy="860425"/>
            </a:xfrm>
            <a:prstGeom prst="rect">
              <a:avLst/>
            </a:prstGeom>
          </p:spPr>
          <p:txBody>
            <a:bodyPr anchor="ctr" rtlCol="false" tIns="50800" lIns="50800" bIns="50800" rIns="50800"/>
            <a:lstStyle/>
            <a:p>
              <a:pPr algn="ctr">
                <a:lnSpc>
                  <a:spcPts val="3359"/>
                </a:lnSpc>
              </a:pPr>
            </a:p>
          </p:txBody>
        </p:sp>
      </p:grpSp>
      <p:grpSp>
        <p:nvGrpSpPr>
          <p:cNvPr name="Group 9" id="9"/>
          <p:cNvGrpSpPr/>
          <p:nvPr/>
        </p:nvGrpSpPr>
        <p:grpSpPr>
          <a:xfrm rot="0">
            <a:off x="17010810" y="1028700"/>
            <a:ext cx="248490" cy="24849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solidFill>
          </p:spPr>
        </p:sp>
        <p:sp>
          <p:nvSpPr>
            <p:cNvPr name="TextBox 11" id="11"/>
            <p:cNvSpPr txBox="true"/>
            <p:nvPr/>
          </p:nvSpPr>
          <p:spPr>
            <a:xfrm>
              <a:off x="0" y="-47625"/>
              <a:ext cx="812800" cy="860425"/>
            </a:xfrm>
            <a:prstGeom prst="rect">
              <a:avLst/>
            </a:prstGeom>
          </p:spPr>
          <p:txBody>
            <a:bodyPr anchor="ctr" rtlCol="false" tIns="50800" lIns="50800" bIns="50800" rIns="50800"/>
            <a:lstStyle/>
            <a:p>
              <a:pPr algn="ctr">
                <a:lnSpc>
                  <a:spcPts val="3359"/>
                </a:lnSpc>
              </a:pPr>
            </a:p>
          </p:txBody>
        </p:sp>
      </p:grpSp>
      <p:grpSp>
        <p:nvGrpSpPr>
          <p:cNvPr name="Group 12" id="12"/>
          <p:cNvGrpSpPr/>
          <p:nvPr/>
        </p:nvGrpSpPr>
        <p:grpSpPr>
          <a:xfrm rot="0">
            <a:off x="7600950" y="6932479"/>
            <a:ext cx="3086100" cy="804358"/>
            <a:chOff x="0" y="0"/>
            <a:chExt cx="812800" cy="211847"/>
          </a:xfrm>
        </p:grpSpPr>
        <p:sp>
          <p:nvSpPr>
            <p:cNvPr name="Freeform 13" id="13"/>
            <p:cNvSpPr/>
            <p:nvPr/>
          </p:nvSpPr>
          <p:spPr>
            <a:xfrm flipH="false" flipV="false" rot="0">
              <a:off x="0" y="0"/>
              <a:ext cx="812800" cy="211847"/>
            </a:xfrm>
            <a:custGeom>
              <a:avLst/>
              <a:gdLst/>
              <a:ahLst/>
              <a:cxnLst/>
              <a:rect r="r" b="b" t="t" l="l"/>
              <a:pathLst>
                <a:path h="211847" w="812800">
                  <a:moveTo>
                    <a:pt x="50173" y="0"/>
                  </a:moveTo>
                  <a:lnTo>
                    <a:pt x="762627" y="0"/>
                  </a:lnTo>
                  <a:cubicBezTo>
                    <a:pt x="775934" y="0"/>
                    <a:pt x="788695" y="5286"/>
                    <a:pt x="798105" y="14695"/>
                  </a:cubicBezTo>
                  <a:cubicBezTo>
                    <a:pt x="807514" y="24105"/>
                    <a:pt x="812800" y="36866"/>
                    <a:pt x="812800" y="50173"/>
                  </a:cubicBezTo>
                  <a:lnTo>
                    <a:pt x="812800" y="161675"/>
                  </a:lnTo>
                  <a:cubicBezTo>
                    <a:pt x="812800" y="174981"/>
                    <a:pt x="807514" y="187743"/>
                    <a:pt x="798105" y="197152"/>
                  </a:cubicBezTo>
                  <a:cubicBezTo>
                    <a:pt x="788695" y="206561"/>
                    <a:pt x="775934" y="211847"/>
                    <a:pt x="762627" y="211847"/>
                  </a:cubicBezTo>
                  <a:lnTo>
                    <a:pt x="50173" y="211847"/>
                  </a:lnTo>
                  <a:cubicBezTo>
                    <a:pt x="36866" y="211847"/>
                    <a:pt x="24105" y="206561"/>
                    <a:pt x="14695" y="197152"/>
                  </a:cubicBezTo>
                  <a:cubicBezTo>
                    <a:pt x="5286" y="187743"/>
                    <a:pt x="0" y="174981"/>
                    <a:pt x="0" y="161675"/>
                  </a:cubicBezTo>
                  <a:lnTo>
                    <a:pt x="0" y="50173"/>
                  </a:lnTo>
                  <a:cubicBezTo>
                    <a:pt x="0" y="36866"/>
                    <a:pt x="5286" y="24105"/>
                    <a:pt x="14695" y="14695"/>
                  </a:cubicBezTo>
                  <a:cubicBezTo>
                    <a:pt x="24105" y="5286"/>
                    <a:pt x="36866" y="0"/>
                    <a:pt x="50173" y="0"/>
                  </a:cubicBezTo>
                  <a:close/>
                </a:path>
              </a:pathLst>
            </a:custGeom>
            <a:solidFill>
              <a:srgbClr val="4E6E81"/>
            </a:solidFill>
          </p:spPr>
        </p:sp>
        <p:sp>
          <p:nvSpPr>
            <p:cNvPr name="TextBox 14" id="14"/>
            <p:cNvSpPr txBox="true"/>
            <p:nvPr/>
          </p:nvSpPr>
          <p:spPr>
            <a:xfrm>
              <a:off x="0" y="-47625"/>
              <a:ext cx="812800" cy="259472"/>
            </a:xfrm>
            <a:prstGeom prst="rect">
              <a:avLst/>
            </a:prstGeom>
          </p:spPr>
          <p:txBody>
            <a:bodyPr anchor="ctr" rtlCol="false" tIns="50800" lIns="50800" bIns="50800" rIns="50800"/>
            <a:lstStyle/>
            <a:p>
              <a:pPr algn="ctr">
                <a:lnSpc>
                  <a:spcPts val="3079"/>
                </a:lnSpc>
              </a:pPr>
              <a:r>
                <a:rPr lang="en-US" sz="2199" spc="219">
                  <a:solidFill>
                    <a:srgbClr val="FFFFFF"/>
                  </a:solidFill>
                  <a:latin typeface="Lato"/>
                  <a:ea typeface="Lato"/>
                  <a:cs typeface="Lato"/>
                  <a:sym typeface="Lato"/>
                </a:rPr>
                <a:t>12 May, 2025</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0"/>
            <a:ext cx="4244680" cy="10287000"/>
            <a:chOff x="0" y="0"/>
            <a:chExt cx="657612" cy="1593725"/>
          </a:xfrm>
        </p:grpSpPr>
        <p:sp>
          <p:nvSpPr>
            <p:cNvPr name="Freeform 3" id="3"/>
            <p:cNvSpPr/>
            <p:nvPr/>
          </p:nvSpPr>
          <p:spPr>
            <a:xfrm flipH="false" flipV="false" rot="0">
              <a:off x="0" y="0"/>
              <a:ext cx="657612" cy="1593725"/>
            </a:xfrm>
            <a:custGeom>
              <a:avLst/>
              <a:gdLst/>
              <a:ahLst/>
              <a:cxnLst/>
              <a:rect r="r" b="b" t="t" l="l"/>
              <a:pathLst>
                <a:path h="1593725" w="657612">
                  <a:moveTo>
                    <a:pt x="0" y="0"/>
                  </a:moveTo>
                  <a:lnTo>
                    <a:pt x="657612" y="0"/>
                  </a:lnTo>
                  <a:lnTo>
                    <a:pt x="657612" y="1593725"/>
                  </a:lnTo>
                  <a:lnTo>
                    <a:pt x="0" y="1593725"/>
                  </a:lnTo>
                  <a:close/>
                </a:path>
              </a:pathLst>
            </a:custGeom>
            <a:blipFill>
              <a:blip r:embed="rId3"/>
              <a:stretch>
                <a:fillRect l="-180000" t="0" r="-150844" b="0"/>
              </a:stretch>
            </a:blipFill>
          </p:spPr>
        </p:sp>
      </p:grpSp>
      <p:sp>
        <p:nvSpPr>
          <p:cNvPr name="TextBox 4" id="4"/>
          <p:cNvSpPr txBox="true"/>
          <p:nvPr/>
        </p:nvSpPr>
        <p:spPr>
          <a:xfrm rot="0">
            <a:off x="5923835" y="257951"/>
            <a:ext cx="11359278" cy="1076325"/>
          </a:xfrm>
          <a:prstGeom prst="rect">
            <a:avLst/>
          </a:prstGeom>
        </p:spPr>
        <p:txBody>
          <a:bodyPr anchor="t" rtlCol="false" tIns="0" lIns="0" bIns="0" rIns="0">
            <a:spAutoFit/>
          </a:bodyPr>
          <a:lstStyle/>
          <a:p>
            <a:pPr algn="l" marL="0" indent="0" lvl="0">
              <a:lnSpc>
                <a:spcPts val="8400"/>
              </a:lnSpc>
            </a:pPr>
            <a:r>
              <a:rPr lang="en-US" b="true" sz="6000" spc="300">
                <a:solidFill>
                  <a:srgbClr val="000000"/>
                </a:solidFill>
                <a:latin typeface="Helios Extended Bold"/>
                <a:ea typeface="Helios Extended Bold"/>
                <a:cs typeface="Helios Extended Bold"/>
                <a:sym typeface="Helios Extended Bold"/>
              </a:rPr>
              <a:t>WHY DATA CLEANNING</a:t>
            </a:r>
          </a:p>
        </p:txBody>
      </p:sp>
      <p:sp>
        <p:nvSpPr>
          <p:cNvPr name="TextBox 5" id="5"/>
          <p:cNvSpPr txBox="true"/>
          <p:nvPr/>
        </p:nvSpPr>
        <p:spPr>
          <a:xfrm rot="0">
            <a:off x="5923835" y="1616274"/>
            <a:ext cx="11335465" cy="8045451"/>
          </a:xfrm>
          <a:prstGeom prst="rect">
            <a:avLst/>
          </a:prstGeom>
        </p:spPr>
        <p:txBody>
          <a:bodyPr anchor="t" rtlCol="false" tIns="0" lIns="0" bIns="0" rIns="0">
            <a:spAutoFit/>
          </a:bodyPr>
          <a:lstStyle/>
          <a:p>
            <a:pPr algn="l" marL="539748" indent="-269874" lvl="1">
              <a:lnSpc>
                <a:spcPts val="3999"/>
              </a:lnSpc>
              <a:buFont typeface="Arial"/>
              <a:buChar char="•"/>
            </a:pPr>
            <a:r>
              <a:rPr lang="en-US" b="true" sz="2499" spc="249">
                <a:solidFill>
                  <a:srgbClr val="000000"/>
                </a:solidFill>
                <a:latin typeface="Lato Bold"/>
                <a:ea typeface="Lato Bold"/>
                <a:cs typeface="Lato Bold"/>
                <a:sym typeface="Lato Bold"/>
              </a:rPr>
              <a:t>Ensuring Accuracy</a:t>
            </a:r>
            <a:r>
              <a:rPr lang="en-US" sz="2499" spc="249">
                <a:solidFill>
                  <a:srgbClr val="000000"/>
                </a:solidFill>
                <a:latin typeface="Lato"/>
                <a:ea typeface="Lato"/>
                <a:cs typeface="Lato"/>
                <a:sym typeface="Lato"/>
              </a:rPr>
              <a:t>: Raw clinical data often contains errors, inconsistencies, or </a:t>
            </a:r>
            <a:r>
              <a:rPr lang="en-US" sz="2499" spc="249">
                <a:solidFill>
                  <a:srgbClr val="4E6E81"/>
                </a:solidFill>
                <a:latin typeface="Lato"/>
                <a:ea typeface="Lato"/>
                <a:cs typeface="Lato"/>
                <a:sym typeface="Lato"/>
              </a:rPr>
              <a:t>missing values</a:t>
            </a:r>
            <a:r>
              <a:rPr lang="en-US" sz="2499" spc="249">
                <a:solidFill>
                  <a:srgbClr val="000000"/>
                </a:solidFill>
                <a:latin typeface="Lato"/>
                <a:ea typeface="Lato"/>
                <a:cs typeface="Lato"/>
                <a:sym typeface="Lato"/>
              </a:rPr>
              <a:t>. Cleaning helps ensure that the data accurately reflects patient information and clinical measurements.</a:t>
            </a:r>
          </a:p>
          <a:p>
            <a:pPr algn="l" marL="539748" indent="-269874" lvl="1">
              <a:lnSpc>
                <a:spcPts val="3999"/>
              </a:lnSpc>
              <a:buFont typeface="Arial"/>
              <a:buChar char="•"/>
            </a:pPr>
            <a:r>
              <a:rPr lang="en-US" b="true" sz="2499" spc="249">
                <a:solidFill>
                  <a:srgbClr val="000000"/>
                </a:solidFill>
                <a:latin typeface="Lato Bold"/>
                <a:ea typeface="Lato Bold"/>
                <a:cs typeface="Lato Bold"/>
                <a:sym typeface="Lato Bold"/>
              </a:rPr>
              <a:t>Improving Data Quality</a:t>
            </a:r>
            <a:r>
              <a:rPr lang="en-US" sz="2499" spc="249">
                <a:solidFill>
                  <a:srgbClr val="000000"/>
                </a:solidFill>
                <a:latin typeface="Lato"/>
                <a:ea typeface="Lato"/>
                <a:cs typeface="Lato"/>
                <a:sym typeface="Lato"/>
              </a:rPr>
              <a:t>: High-quality data is essential for reliable analysis, robust model building, and valid conclusions. Cleaning removes noise and outliers, ensuring more precise outcomes.</a:t>
            </a:r>
          </a:p>
          <a:p>
            <a:pPr algn="l" marL="539748" indent="-269874" lvl="1">
              <a:lnSpc>
                <a:spcPts val="3999"/>
              </a:lnSpc>
              <a:buFont typeface="Arial"/>
              <a:buChar char="•"/>
            </a:pPr>
            <a:r>
              <a:rPr lang="en-US" b="true" sz="2499" spc="249">
                <a:solidFill>
                  <a:srgbClr val="000000"/>
                </a:solidFill>
                <a:latin typeface="Lato Bold"/>
                <a:ea typeface="Lato Bold"/>
                <a:cs typeface="Lato Bold"/>
                <a:sym typeface="Lato Bold"/>
              </a:rPr>
              <a:t>Enhancing Reproducibility</a:t>
            </a:r>
            <a:r>
              <a:rPr lang="en-US" sz="2499" spc="249">
                <a:solidFill>
                  <a:srgbClr val="000000"/>
                </a:solidFill>
                <a:latin typeface="Lato"/>
                <a:ea typeface="Lato"/>
                <a:cs typeface="Lato"/>
                <a:sym typeface="Lato"/>
              </a:rPr>
              <a:t>: In clinical research, reproducibility is critical. Clean data supports transparent methods, making it easier to replicate findings and validate results.</a:t>
            </a:r>
          </a:p>
          <a:p>
            <a:pPr algn="l" marL="539748" indent="-269874" lvl="1">
              <a:lnSpc>
                <a:spcPts val="3999"/>
              </a:lnSpc>
              <a:buFont typeface="Arial"/>
              <a:buChar char="•"/>
            </a:pPr>
            <a:r>
              <a:rPr lang="en-US" b="true" sz="2499" spc="249">
                <a:solidFill>
                  <a:srgbClr val="000000"/>
                </a:solidFill>
                <a:latin typeface="Lato Bold"/>
                <a:ea typeface="Lato Bold"/>
                <a:cs typeface="Lato Bold"/>
                <a:sym typeface="Lato Bold"/>
              </a:rPr>
              <a:t>Facilitating Better Decisions</a:t>
            </a:r>
            <a:r>
              <a:rPr lang="en-US" sz="2499" spc="249">
                <a:solidFill>
                  <a:srgbClr val="000000"/>
                </a:solidFill>
                <a:latin typeface="Lato"/>
                <a:ea typeface="Lato"/>
                <a:cs typeface="Lato"/>
                <a:sym typeface="Lato"/>
              </a:rPr>
              <a:t>: Clean data provides a solid foundation for statistical analyses and predictive modeling, ultimately aiding in better-informed clinical decisions and improved patient care.</a:t>
            </a:r>
          </a:p>
          <a:p>
            <a:pPr algn="l" marL="0" indent="0" lvl="0">
              <a:lnSpc>
                <a:spcPts val="3999"/>
              </a:lnSpc>
            </a:pPr>
          </a:p>
        </p:txBody>
      </p:sp>
      <p:sp>
        <p:nvSpPr>
          <p:cNvPr name="AutoShape 6" id="6"/>
          <p:cNvSpPr/>
          <p:nvPr/>
        </p:nvSpPr>
        <p:spPr>
          <a:xfrm>
            <a:off x="550043" y="0"/>
            <a:ext cx="0" cy="3768928"/>
          </a:xfrm>
          <a:prstGeom prst="line">
            <a:avLst/>
          </a:prstGeom>
          <a:ln cap="flat" w="57150">
            <a:solidFill>
              <a:srgbClr val="4E6E81"/>
            </a:solidFill>
            <a:prstDash val="sysDash"/>
            <a:headEnd type="none" len="sm" w="sm"/>
            <a:tailEnd type="none" len="sm" w="sm"/>
          </a:ln>
        </p:spPr>
      </p:sp>
      <p:grpSp>
        <p:nvGrpSpPr>
          <p:cNvPr name="Group 7" id="7"/>
          <p:cNvGrpSpPr/>
          <p:nvPr/>
        </p:nvGrpSpPr>
        <p:grpSpPr>
          <a:xfrm rot="0">
            <a:off x="17010810" y="9258300"/>
            <a:ext cx="248490" cy="24849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solidFill>
          </p:spPr>
        </p:sp>
        <p:sp>
          <p:nvSpPr>
            <p:cNvPr name="TextBox 9" id="9"/>
            <p:cNvSpPr txBox="true"/>
            <p:nvPr/>
          </p:nvSpPr>
          <p:spPr>
            <a:xfrm>
              <a:off x="0" y="-47625"/>
              <a:ext cx="812800" cy="860425"/>
            </a:xfrm>
            <a:prstGeom prst="rect">
              <a:avLst/>
            </a:prstGeom>
          </p:spPr>
          <p:txBody>
            <a:bodyPr anchor="ctr" rtlCol="false" tIns="50800" lIns="50800" bIns="50800" rIns="50800"/>
            <a:lstStyle/>
            <a:p>
              <a:pPr algn="ctr">
                <a:lnSpc>
                  <a:spcPts val="335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65421" y="729813"/>
            <a:ext cx="8770865" cy="6391768"/>
          </a:xfrm>
          <a:custGeom>
            <a:avLst/>
            <a:gdLst/>
            <a:ahLst/>
            <a:cxnLst/>
            <a:rect r="r" b="b" t="t" l="l"/>
            <a:pathLst>
              <a:path h="6391768" w="8770865">
                <a:moveTo>
                  <a:pt x="0" y="0"/>
                </a:moveTo>
                <a:lnTo>
                  <a:pt x="8770865" y="0"/>
                </a:lnTo>
                <a:lnTo>
                  <a:pt x="8770865" y="6391768"/>
                </a:lnTo>
                <a:lnTo>
                  <a:pt x="0" y="6391768"/>
                </a:lnTo>
                <a:lnTo>
                  <a:pt x="0" y="0"/>
                </a:lnTo>
                <a:close/>
              </a:path>
            </a:pathLst>
          </a:custGeom>
          <a:blipFill>
            <a:blip r:embed="rId2"/>
            <a:stretch>
              <a:fillRect l="0" t="0" r="0" b="0"/>
            </a:stretch>
          </a:blipFill>
        </p:spPr>
      </p:sp>
      <p:sp>
        <p:nvSpPr>
          <p:cNvPr name="Freeform 3" id="3"/>
          <p:cNvSpPr/>
          <p:nvPr/>
        </p:nvSpPr>
        <p:spPr>
          <a:xfrm flipH="false" flipV="false" rot="0">
            <a:off x="271506" y="7699795"/>
            <a:ext cx="11819638" cy="2452575"/>
          </a:xfrm>
          <a:custGeom>
            <a:avLst/>
            <a:gdLst/>
            <a:ahLst/>
            <a:cxnLst/>
            <a:rect r="r" b="b" t="t" l="l"/>
            <a:pathLst>
              <a:path h="2452575" w="11819638">
                <a:moveTo>
                  <a:pt x="0" y="0"/>
                </a:moveTo>
                <a:lnTo>
                  <a:pt x="11819638" y="0"/>
                </a:lnTo>
                <a:lnTo>
                  <a:pt x="11819638" y="2452575"/>
                </a:lnTo>
                <a:lnTo>
                  <a:pt x="0" y="2452575"/>
                </a:lnTo>
                <a:lnTo>
                  <a:pt x="0" y="0"/>
                </a:lnTo>
                <a:close/>
              </a:path>
            </a:pathLst>
          </a:custGeom>
          <a:blipFill>
            <a:blip r:embed="rId3"/>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995488" y="2290689"/>
            <a:ext cx="10297023" cy="6377428"/>
          </a:xfrm>
          <a:custGeom>
            <a:avLst/>
            <a:gdLst/>
            <a:ahLst/>
            <a:cxnLst/>
            <a:rect r="r" b="b" t="t" l="l"/>
            <a:pathLst>
              <a:path h="6377428" w="10297023">
                <a:moveTo>
                  <a:pt x="0" y="0"/>
                </a:moveTo>
                <a:lnTo>
                  <a:pt x="10297024" y="0"/>
                </a:lnTo>
                <a:lnTo>
                  <a:pt x="10297024" y="6377428"/>
                </a:lnTo>
                <a:lnTo>
                  <a:pt x="0" y="6377428"/>
                </a:lnTo>
                <a:lnTo>
                  <a:pt x="0" y="0"/>
                </a:lnTo>
                <a:close/>
              </a:path>
            </a:pathLst>
          </a:custGeom>
          <a:blipFill>
            <a:blip r:embed="rId2"/>
            <a:stretch>
              <a:fillRect l="0" t="0" r="0" b="0"/>
            </a:stretch>
          </a:blipFill>
        </p:spPr>
      </p:sp>
      <p:sp>
        <p:nvSpPr>
          <p:cNvPr name="TextBox 3" id="3"/>
          <p:cNvSpPr txBox="true"/>
          <p:nvPr/>
        </p:nvSpPr>
        <p:spPr>
          <a:xfrm rot="0">
            <a:off x="388752" y="286526"/>
            <a:ext cx="17510496" cy="892175"/>
          </a:xfrm>
          <a:prstGeom prst="rect">
            <a:avLst/>
          </a:prstGeom>
        </p:spPr>
        <p:txBody>
          <a:bodyPr anchor="t" rtlCol="false" tIns="0" lIns="0" bIns="0" rIns="0">
            <a:spAutoFit/>
          </a:bodyPr>
          <a:lstStyle/>
          <a:p>
            <a:pPr algn="l" marL="0" indent="0" lvl="0">
              <a:lnSpc>
                <a:spcPts val="7000"/>
              </a:lnSpc>
            </a:pPr>
            <a:r>
              <a:rPr lang="en-US" b="true" sz="5000" spc="250">
                <a:solidFill>
                  <a:srgbClr val="000000"/>
                </a:solidFill>
                <a:latin typeface="Helios Extended Bold"/>
                <a:ea typeface="Helios Extended Bold"/>
                <a:cs typeface="Helios Extended Bold"/>
                <a:sym typeface="Helios Extended Bold"/>
              </a:rPr>
              <a:t>GENERAL DATA ANALYSIS PIPELINE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5819655" cy="10287000"/>
            <a:chOff x="0" y="0"/>
            <a:chExt cx="1532749" cy="2709333"/>
          </a:xfrm>
        </p:grpSpPr>
        <p:sp>
          <p:nvSpPr>
            <p:cNvPr name="Freeform 3" id="3"/>
            <p:cNvSpPr/>
            <p:nvPr/>
          </p:nvSpPr>
          <p:spPr>
            <a:xfrm flipH="false" flipV="false" rot="0">
              <a:off x="0" y="0"/>
              <a:ext cx="1532749" cy="2709333"/>
            </a:xfrm>
            <a:custGeom>
              <a:avLst/>
              <a:gdLst/>
              <a:ahLst/>
              <a:cxnLst/>
              <a:rect r="r" b="b" t="t" l="l"/>
              <a:pathLst>
                <a:path h="2709333" w="1532749">
                  <a:moveTo>
                    <a:pt x="0" y="0"/>
                  </a:moveTo>
                  <a:lnTo>
                    <a:pt x="1532749" y="0"/>
                  </a:lnTo>
                  <a:lnTo>
                    <a:pt x="1532749" y="2709333"/>
                  </a:lnTo>
                  <a:lnTo>
                    <a:pt x="0" y="2709333"/>
                  </a:lnTo>
                  <a:close/>
                </a:path>
              </a:pathLst>
            </a:custGeom>
            <a:solidFill>
              <a:srgbClr val="F2F1F1">
                <a:alpha val="80000"/>
              </a:srgbClr>
            </a:solidFill>
          </p:spPr>
        </p:sp>
        <p:sp>
          <p:nvSpPr>
            <p:cNvPr name="TextBox 4" id="4"/>
            <p:cNvSpPr txBox="true"/>
            <p:nvPr/>
          </p:nvSpPr>
          <p:spPr>
            <a:xfrm>
              <a:off x="0" y="-47625"/>
              <a:ext cx="1532749" cy="2756958"/>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587828" y="1028700"/>
            <a:ext cx="4659328" cy="8229600"/>
            <a:chOff x="0" y="0"/>
            <a:chExt cx="732704" cy="1294148"/>
          </a:xfrm>
        </p:grpSpPr>
        <p:sp>
          <p:nvSpPr>
            <p:cNvPr name="Freeform 6" id="6"/>
            <p:cNvSpPr/>
            <p:nvPr/>
          </p:nvSpPr>
          <p:spPr>
            <a:xfrm flipH="false" flipV="false" rot="0">
              <a:off x="0" y="0"/>
              <a:ext cx="732704" cy="1294148"/>
            </a:xfrm>
            <a:custGeom>
              <a:avLst/>
              <a:gdLst/>
              <a:ahLst/>
              <a:cxnLst/>
              <a:rect r="r" b="b" t="t" l="l"/>
              <a:pathLst>
                <a:path h="1294148" w="732704">
                  <a:moveTo>
                    <a:pt x="0" y="0"/>
                  </a:moveTo>
                  <a:lnTo>
                    <a:pt x="732704" y="0"/>
                  </a:lnTo>
                  <a:lnTo>
                    <a:pt x="732704" y="1294148"/>
                  </a:lnTo>
                  <a:lnTo>
                    <a:pt x="0" y="1294148"/>
                  </a:lnTo>
                  <a:close/>
                </a:path>
              </a:pathLst>
            </a:custGeom>
            <a:blipFill>
              <a:blip r:embed="rId2"/>
              <a:stretch>
                <a:fillRect l="-82552" t="0" r="-82552" b="0"/>
              </a:stretch>
            </a:blipFill>
          </p:spPr>
        </p:sp>
      </p:grpSp>
      <p:sp>
        <p:nvSpPr>
          <p:cNvPr name="TextBox 7" id="7"/>
          <p:cNvSpPr txBox="true"/>
          <p:nvPr/>
        </p:nvSpPr>
        <p:spPr>
          <a:xfrm rot="0">
            <a:off x="6114384" y="409575"/>
            <a:ext cx="8499682" cy="1076325"/>
          </a:xfrm>
          <a:prstGeom prst="rect">
            <a:avLst/>
          </a:prstGeom>
        </p:spPr>
        <p:txBody>
          <a:bodyPr anchor="t" rtlCol="false" tIns="0" lIns="0" bIns="0" rIns="0">
            <a:spAutoFit/>
          </a:bodyPr>
          <a:lstStyle/>
          <a:p>
            <a:pPr algn="l" marL="0" indent="0" lvl="0">
              <a:lnSpc>
                <a:spcPts val="8400"/>
              </a:lnSpc>
            </a:pPr>
            <a:r>
              <a:rPr lang="en-US" b="true" sz="6000" spc="300">
                <a:solidFill>
                  <a:srgbClr val="000000"/>
                </a:solidFill>
                <a:latin typeface="Helios Extended Bold"/>
                <a:ea typeface="Helios Extended Bold"/>
                <a:cs typeface="Helios Extended Bold"/>
                <a:sym typeface="Helios Extended Bold"/>
              </a:rPr>
              <a:t>DATA CLEANING</a:t>
            </a:r>
          </a:p>
        </p:txBody>
      </p:sp>
      <p:sp>
        <p:nvSpPr>
          <p:cNvPr name="TextBox 8" id="8"/>
          <p:cNvSpPr txBox="true"/>
          <p:nvPr/>
        </p:nvSpPr>
        <p:spPr>
          <a:xfrm rot="0">
            <a:off x="6240348" y="2281047"/>
            <a:ext cx="11585788" cy="2074545"/>
          </a:xfrm>
          <a:prstGeom prst="rect">
            <a:avLst/>
          </a:prstGeom>
        </p:spPr>
        <p:txBody>
          <a:bodyPr anchor="t" rtlCol="false" tIns="0" lIns="0" bIns="0" rIns="0">
            <a:spAutoFit/>
          </a:bodyPr>
          <a:lstStyle/>
          <a:p>
            <a:pPr algn="l" marL="453390" indent="-226695" lvl="1">
              <a:lnSpc>
                <a:spcPts val="3360"/>
              </a:lnSpc>
              <a:buFont typeface="Arial"/>
              <a:buChar char="•"/>
            </a:pPr>
            <a:r>
              <a:rPr lang="en-US" sz="2100" spc="210">
                <a:solidFill>
                  <a:srgbClr val="000000"/>
                </a:solidFill>
                <a:latin typeface="Lato"/>
                <a:ea typeface="Lato"/>
                <a:cs typeface="Lato"/>
                <a:sym typeface="Lato"/>
              </a:rPr>
              <a:t>Remove duplicate rows/values</a:t>
            </a:r>
          </a:p>
          <a:p>
            <a:pPr algn="l" marL="453390" indent="-226695" lvl="1">
              <a:lnSpc>
                <a:spcPts val="3360"/>
              </a:lnSpc>
              <a:buFont typeface="Arial"/>
              <a:buChar char="•"/>
            </a:pPr>
            <a:r>
              <a:rPr lang="en-US" sz="2100" spc="210">
                <a:solidFill>
                  <a:srgbClr val="000000"/>
                </a:solidFill>
                <a:latin typeface="Lato"/>
                <a:ea typeface="Lato"/>
                <a:cs typeface="Lato"/>
                <a:sym typeface="Lato"/>
              </a:rPr>
              <a:t>exchange </a:t>
            </a:r>
            <a:r>
              <a:rPr lang="en-US" sz="2100" spc="210">
                <a:solidFill>
                  <a:srgbClr val="000000"/>
                </a:solidFill>
                <a:latin typeface="Lato"/>
                <a:ea typeface="Lato"/>
                <a:cs typeface="Lato"/>
                <a:sym typeface="Lato"/>
              </a:rPr>
              <a:t>special characters (e.g. -4, NA, white space)</a:t>
            </a:r>
          </a:p>
          <a:p>
            <a:pPr algn="l" marL="453390" indent="-226695" lvl="1">
              <a:lnSpc>
                <a:spcPts val="3360"/>
              </a:lnSpc>
              <a:buFont typeface="Arial"/>
              <a:buChar char="•"/>
            </a:pPr>
            <a:r>
              <a:rPr lang="en-US" sz="2100" spc="210">
                <a:solidFill>
                  <a:srgbClr val="000000"/>
                </a:solidFill>
                <a:latin typeface="Lato"/>
                <a:ea typeface="Lato"/>
                <a:cs typeface="Lato"/>
                <a:sym typeface="Lato"/>
              </a:rPr>
              <a:t>Convert</a:t>
            </a:r>
            <a:r>
              <a:rPr lang="en-US" sz="2100" spc="210">
                <a:solidFill>
                  <a:srgbClr val="000000"/>
                </a:solidFill>
                <a:latin typeface="Lato"/>
                <a:ea typeface="Lato"/>
                <a:cs typeface="Lato"/>
                <a:sym typeface="Lato"/>
              </a:rPr>
              <a:t> appropriate data type for analysis</a:t>
            </a:r>
          </a:p>
          <a:p>
            <a:pPr algn="l" marL="453390" indent="-226695" lvl="1">
              <a:lnSpc>
                <a:spcPts val="3360"/>
              </a:lnSpc>
              <a:buFont typeface="Arial"/>
              <a:buChar char="•"/>
            </a:pPr>
            <a:r>
              <a:rPr lang="en-US" sz="2100" spc="210">
                <a:solidFill>
                  <a:srgbClr val="000000"/>
                </a:solidFill>
                <a:latin typeface="Lato"/>
                <a:ea typeface="Lato"/>
                <a:cs typeface="Lato"/>
                <a:sym typeface="Lato"/>
              </a:rPr>
              <a:t>Remove </a:t>
            </a:r>
            <a:r>
              <a:rPr lang="en-US" sz="2100" spc="210">
                <a:solidFill>
                  <a:srgbClr val="000000"/>
                </a:solidFill>
                <a:latin typeface="Lato"/>
                <a:ea typeface="Lato"/>
                <a:cs typeface="Lato"/>
                <a:sym typeface="Lato"/>
              </a:rPr>
              <a:t>outliers </a:t>
            </a:r>
          </a:p>
          <a:p>
            <a:pPr algn="l" marL="0" indent="0" lvl="0">
              <a:lnSpc>
                <a:spcPts val="3360"/>
              </a:lnSpc>
            </a:pPr>
          </a:p>
        </p:txBody>
      </p:sp>
      <p:sp>
        <p:nvSpPr>
          <p:cNvPr name="TextBox 9" id="9"/>
          <p:cNvSpPr txBox="true"/>
          <p:nvPr/>
        </p:nvSpPr>
        <p:spPr>
          <a:xfrm rot="0">
            <a:off x="6240348" y="6075584"/>
            <a:ext cx="11585788" cy="3750945"/>
          </a:xfrm>
          <a:prstGeom prst="rect">
            <a:avLst/>
          </a:prstGeom>
        </p:spPr>
        <p:txBody>
          <a:bodyPr anchor="t" rtlCol="false" tIns="0" lIns="0" bIns="0" rIns="0">
            <a:spAutoFit/>
          </a:bodyPr>
          <a:lstStyle/>
          <a:p>
            <a:pPr algn="l" marL="453390" indent="-226695" lvl="1">
              <a:lnSpc>
                <a:spcPts val="3360"/>
              </a:lnSpc>
              <a:buFont typeface="Arial"/>
              <a:buChar char="•"/>
            </a:pPr>
            <a:r>
              <a:rPr lang="en-US" sz="2100" spc="210">
                <a:solidFill>
                  <a:srgbClr val="000000"/>
                </a:solidFill>
                <a:latin typeface="Lato"/>
                <a:ea typeface="Lato"/>
                <a:cs typeface="Lato"/>
                <a:sym typeface="Lato"/>
              </a:rPr>
              <a:t>Special characters (e.g. commas in numeric values)</a:t>
            </a:r>
          </a:p>
          <a:p>
            <a:pPr algn="l" marL="453390" indent="-226695" lvl="1">
              <a:lnSpc>
                <a:spcPts val="3360"/>
              </a:lnSpc>
              <a:buFont typeface="Arial"/>
              <a:buChar char="•"/>
            </a:pPr>
            <a:r>
              <a:rPr lang="en-US" sz="2100" spc="210">
                <a:solidFill>
                  <a:srgbClr val="000000"/>
                </a:solidFill>
                <a:latin typeface="Lato"/>
                <a:ea typeface="Lato"/>
                <a:cs typeface="Lato"/>
                <a:sym typeface="Lato"/>
              </a:rPr>
              <a:t> Numeric values stored as text/character data types</a:t>
            </a:r>
          </a:p>
          <a:p>
            <a:pPr algn="l" marL="453390" indent="-226695" lvl="1">
              <a:lnSpc>
                <a:spcPts val="3360"/>
              </a:lnSpc>
              <a:buFont typeface="Arial"/>
              <a:buChar char="•"/>
            </a:pPr>
            <a:r>
              <a:rPr lang="en-US" sz="2100" spc="210">
                <a:solidFill>
                  <a:srgbClr val="000000"/>
                </a:solidFill>
                <a:latin typeface="Lato"/>
                <a:ea typeface="Lato"/>
                <a:cs typeface="Lato"/>
                <a:sym typeface="Lato"/>
              </a:rPr>
              <a:t> Duplicate rows</a:t>
            </a:r>
          </a:p>
          <a:p>
            <a:pPr algn="l" marL="453390" indent="-226695" lvl="1">
              <a:lnSpc>
                <a:spcPts val="3360"/>
              </a:lnSpc>
              <a:buFont typeface="Arial"/>
              <a:buChar char="•"/>
            </a:pPr>
            <a:r>
              <a:rPr lang="en-US" sz="2100" spc="210">
                <a:solidFill>
                  <a:srgbClr val="000000"/>
                </a:solidFill>
                <a:latin typeface="Lato"/>
                <a:ea typeface="Lato"/>
                <a:cs typeface="Lato"/>
                <a:sym typeface="Lato"/>
              </a:rPr>
              <a:t> Misspellings</a:t>
            </a:r>
          </a:p>
          <a:p>
            <a:pPr algn="l" marL="453390" indent="-226695" lvl="1">
              <a:lnSpc>
                <a:spcPts val="3360"/>
              </a:lnSpc>
              <a:buFont typeface="Arial"/>
              <a:buChar char="•"/>
            </a:pPr>
            <a:r>
              <a:rPr lang="en-US" sz="2100" spc="210">
                <a:solidFill>
                  <a:srgbClr val="000000"/>
                </a:solidFill>
                <a:latin typeface="Lato"/>
                <a:ea typeface="Lato"/>
                <a:cs typeface="Lato"/>
                <a:sym typeface="Lato"/>
              </a:rPr>
              <a:t> Inaccuracies</a:t>
            </a:r>
          </a:p>
          <a:p>
            <a:pPr algn="l" marL="453390" indent="-226695" lvl="1">
              <a:lnSpc>
                <a:spcPts val="3360"/>
              </a:lnSpc>
              <a:buFont typeface="Arial"/>
              <a:buChar char="•"/>
            </a:pPr>
            <a:r>
              <a:rPr lang="en-US" sz="2100" spc="210">
                <a:solidFill>
                  <a:srgbClr val="000000"/>
                </a:solidFill>
                <a:latin typeface="Lato"/>
                <a:ea typeface="Lato"/>
                <a:cs typeface="Lato"/>
                <a:sym typeface="Lato"/>
              </a:rPr>
              <a:t> White space</a:t>
            </a:r>
          </a:p>
          <a:p>
            <a:pPr algn="l" marL="453390" indent="-226695" lvl="1">
              <a:lnSpc>
                <a:spcPts val="3360"/>
              </a:lnSpc>
              <a:buFont typeface="Arial"/>
              <a:buChar char="•"/>
            </a:pPr>
            <a:r>
              <a:rPr lang="en-US" sz="2100" spc="210">
                <a:solidFill>
                  <a:srgbClr val="000000"/>
                </a:solidFill>
                <a:latin typeface="Lato"/>
                <a:ea typeface="Lato"/>
                <a:cs typeface="Lato"/>
                <a:sym typeface="Lato"/>
              </a:rPr>
              <a:t> Missing data</a:t>
            </a:r>
          </a:p>
          <a:p>
            <a:pPr algn="l" marL="453390" indent="-226695" lvl="1">
              <a:lnSpc>
                <a:spcPts val="3360"/>
              </a:lnSpc>
              <a:buFont typeface="Arial"/>
              <a:buChar char="•"/>
            </a:pPr>
            <a:r>
              <a:rPr lang="en-US" sz="2100" spc="210">
                <a:solidFill>
                  <a:srgbClr val="000000"/>
                </a:solidFill>
                <a:latin typeface="Lato"/>
                <a:ea typeface="Lato"/>
                <a:cs typeface="Lato"/>
                <a:sym typeface="Lato"/>
              </a:rPr>
              <a:t> Zeros instead of null values vary.</a:t>
            </a:r>
          </a:p>
          <a:p>
            <a:pPr algn="l" marL="0" indent="0" lvl="0">
              <a:lnSpc>
                <a:spcPts val="3360"/>
              </a:lnSpc>
            </a:pPr>
          </a:p>
        </p:txBody>
      </p:sp>
      <p:sp>
        <p:nvSpPr>
          <p:cNvPr name="TextBox 10" id="10"/>
          <p:cNvSpPr txBox="true"/>
          <p:nvPr/>
        </p:nvSpPr>
        <p:spPr>
          <a:xfrm rot="0">
            <a:off x="6240348" y="1817463"/>
            <a:ext cx="8499682" cy="412750"/>
          </a:xfrm>
          <a:prstGeom prst="rect">
            <a:avLst/>
          </a:prstGeom>
        </p:spPr>
        <p:txBody>
          <a:bodyPr anchor="t" rtlCol="false" tIns="0" lIns="0" bIns="0" rIns="0">
            <a:spAutoFit/>
          </a:bodyPr>
          <a:lstStyle/>
          <a:p>
            <a:pPr algn="l" marL="0" indent="0" lvl="0">
              <a:lnSpc>
                <a:spcPts val="3499"/>
              </a:lnSpc>
            </a:pPr>
            <a:r>
              <a:rPr lang="en-US" b="true" sz="2499" spc="249">
                <a:solidFill>
                  <a:srgbClr val="4E6E81"/>
                </a:solidFill>
                <a:latin typeface="Heebo Bold"/>
                <a:ea typeface="Heebo Bold"/>
                <a:cs typeface="Heebo Bold"/>
                <a:sym typeface="Heebo Bold"/>
              </a:rPr>
              <a:t>CLEAN DATA</a:t>
            </a:r>
          </a:p>
        </p:txBody>
      </p:sp>
      <p:sp>
        <p:nvSpPr>
          <p:cNvPr name="TextBox 11" id="11"/>
          <p:cNvSpPr txBox="true"/>
          <p:nvPr/>
        </p:nvSpPr>
        <p:spPr>
          <a:xfrm rot="0">
            <a:off x="6240348" y="5612000"/>
            <a:ext cx="8499682" cy="412750"/>
          </a:xfrm>
          <a:prstGeom prst="rect">
            <a:avLst/>
          </a:prstGeom>
        </p:spPr>
        <p:txBody>
          <a:bodyPr anchor="t" rtlCol="false" tIns="0" lIns="0" bIns="0" rIns="0">
            <a:spAutoFit/>
          </a:bodyPr>
          <a:lstStyle/>
          <a:p>
            <a:pPr algn="l" marL="0" indent="0" lvl="0">
              <a:lnSpc>
                <a:spcPts val="3499"/>
              </a:lnSpc>
            </a:pPr>
            <a:r>
              <a:rPr lang="en-US" b="true" sz="2499" spc="249">
                <a:solidFill>
                  <a:srgbClr val="4E6E81"/>
                </a:solidFill>
                <a:latin typeface="Heebo Bold"/>
                <a:ea typeface="Heebo Bold"/>
                <a:cs typeface="Heebo Bold"/>
                <a:sym typeface="Heebo Bold"/>
              </a:rPr>
              <a:t>SPECIAL CHARACTERS</a:t>
            </a:r>
          </a:p>
        </p:txBody>
      </p:sp>
      <p:grpSp>
        <p:nvGrpSpPr>
          <p:cNvPr name="Group 12" id="12"/>
          <p:cNvGrpSpPr/>
          <p:nvPr/>
        </p:nvGrpSpPr>
        <p:grpSpPr>
          <a:xfrm rot="0">
            <a:off x="780210" y="780210"/>
            <a:ext cx="248490" cy="24849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solidFill>
          </p:spPr>
        </p:sp>
        <p:sp>
          <p:nvSpPr>
            <p:cNvPr name="TextBox 14" id="14"/>
            <p:cNvSpPr txBox="true"/>
            <p:nvPr/>
          </p:nvSpPr>
          <p:spPr>
            <a:xfrm>
              <a:off x="0" y="-47625"/>
              <a:ext cx="812800" cy="860425"/>
            </a:xfrm>
            <a:prstGeom prst="rect">
              <a:avLst/>
            </a:prstGeom>
          </p:spPr>
          <p:txBody>
            <a:bodyPr anchor="ctr" rtlCol="false" tIns="50800" lIns="50800" bIns="50800" rIns="50800"/>
            <a:lstStyle/>
            <a:p>
              <a:pPr algn="ctr">
                <a:lnSpc>
                  <a:spcPts val="3359"/>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92797" y="2624033"/>
            <a:ext cx="12136368" cy="5370343"/>
          </a:xfrm>
          <a:custGeom>
            <a:avLst/>
            <a:gdLst/>
            <a:ahLst/>
            <a:cxnLst/>
            <a:rect r="r" b="b" t="t" l="l"/>
            <a:pathLst>
              <a:path h="5370343" w="12136368">
                <a:moveTo>
                  <a:pt x="0" y="0"/>
                </a:moveTo>
                <a:lnTo>
                  <a:pt x="12136368" y="0"/>
                </a:lnTo>
                <a:lnTo>
                  <a:pt x="12136368" y="5370343"/>
                </a:lnTo>
                <a:lnTo>
                  <a:pt x="0" y="5370343"/>
                </a:lnTo>
                <a:lnTo>
                  <a:pt x="0" y="0"/>
                </a:lnTo>
                <a:close/>
              </a:path>
            </a:pathLst>
          </a:custGeom>
          <a:blipFill>
            <a:blip r:embed="rId2"/>
            <a:stretch>
              <a:fillRect l="0" t="0" r="0" b="0"/>
            </a:stretch>
          </a:blipFill>
        </p:spPr>
      </p:sp>
      <p:sp>
        <p:nvSpPr>
          <p:cNvPr name="TextBox 3" id="3"/>
          <p:cNvSpPr txBox="true"/>
          <p:nvPr/>
        </p:nvSpPr>
        <p:spPr>
          <a:xfrm rot="0">
            <a:off x="692797" y="577526"/>
            <a:ext cx="12509520" cy="1076325"/>
          </a:xfrm>
          <a:prstGeom prst="rect">
            <a:avLst/>
          </a:prstGeom>
        </p:spPr>
        <p:txBody>
          <a:bodyPr anchor="t" rtlCol="false" tIns="0" lIns="0" bIns="0" rIns="0">
            <a:spAutoFit/>
          </a:bodyPr>
          <a:lstStyle/>
          <a:p>
            <a:pPr algn="l" marL="0" indent="0" lvl="0">
              <a:lnSpc>
                <a:spcPts val="8400"/>
              </a:lnSpc>
            </a:pPr>
            <a:r>
              <a:rPr lang="en-US" b="true" sz="6000" spc="300">
                <a:solidFill>
                  <a:srgbClr val="000000"/>
                </a:solidFill>
                <a:latin typeface="Helios Extended Bold"/>
                <a:ea typeface="Helios Extended Bold"/>
                <a:cs typeface="Helios Extended Bold"/>
                <a:sym typeface="Helios Extended Bold"/>
              </a:rPr>
              <a:t>READ DATA - 1</a:t>
            </a:r>
          </a:p>
        </p:txBody>
      </p:sp>
      <p:sp>
        <p:nvSpPr>
          <p:cNvPr name="TextBox 4" id="4"/>
          <p:cNvSpPr txBox="true"/>
          <p:nvPr/>
        </p:nvSpPr>
        <p:spPr>
          <a:xfrm rot="0">
            <a:off x="692797" y="1924150"/>
            <a:ext cx="7480250" cy="530861"/>
          </a:xfrm>
          <a:prstGeom prst="rect">
            <a:avLst/>
          </a:prstGeom>
        </p:spPr>
        <p:txBody>
          <a:bodyPr anchor="t" rtlCol="false" tIns="0" lIns="0" bIns="0" rIns="0">
            <a:spAutoFit/>
          </a:bodyPr>
          <a:lstStyle/>
          <a:p>
            <a:pPr algn="l">
              <a:lnSpc>
                <a:spcPts val="4339"/>
              </a:lnSpc>
              <a:spcBef>
                <a:spcPct val="0"/>
              </a:spcBef>
            </a:pPr>
            <a:r>
              <a:rPr lang="en-US" sz="3099" spc="309">
                <a:solidFill>
                  <a:srgbClr val="000000"/>
                </a:solidFill>
                <a:latin typeface="Lato"/>
                <a:ea typeface="Lato"/>
                <a:cs typeface="Lato"/>
                <a:sym typeface="Lato"/>
              </a:rPr>
              <a:t>source(path/Desktop/somescript.R)</a:t>
            </a:r>
          </a:p>
        </p:txBody>
      </p:sp>
      <p:sp>
        <p:nvSpPr>
          <p:cNvPr name="TextBox 5" id="5"/>
          <p:cNvSpPr txBox="true"/>
          <p:nvPr/>
        </p:nvSpPr>
        <p:spPr>
          <a:xfrm rot="0">
            <a:off x="8598485" y="1924150"/>
            <a:ext cx="7357203" cy="530860"/>
          </a:xfrm>
          <a:prstGeom prst="rect">
            <a:avLst/>
          </a:prstGeom>
        </p:spPr>
        <p:txBody>
          <a:bodyPr anchor="t" rtlCol="false" tIns="0" lIns="0" bIns="0" rIns="0">
            <a:spAutoFit/>
          </a:bodyPr>
          <a:lstStyle/>
          <a:p>
            <a:pPr algn="l">
              <a:lnSpc>
                <a:spcPts val="4339"/>
              </a:lnSpc>
            </a:pPr>
            <a:r>
              <a:rPr lang="en-US" sz="3099">
                <a:solidFill>
                  <a:srgbClr val="766153"/>
                </a:solidFill>
                <a:latin typeface="Lato"/>
                <a:ea typeface="Lato"/>
                <a:cs typeface="Lato"/>
                <a:sym typeface="Lato"/>
              </a:rPr>
              <a:t>-&gt; find the directory</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92797" y="577526"/>
            <a:ext cx="12509520" cy="1076325"/>
          </a:xfrm>
          <a:prstGeom prst="rect">
            <a:avLst/>
          </a:prstGeom>
        </p:spPr>
        <p:txBody>
          <a:bodyPr anchor="t" rtlCol="false" tIns="0" lIns="0" bIns="0" rIns="0">
            <a:spAutoFit/>
          </a:bodyPr>
          <a:lstStyle/>
          <a:p>
            <a:pPr algn="l" marL="0" indent="0" lvl="0">
              <a:lnSpc>
                <a:spcPts val="8400"/>
              </a:lnSpc>
            </a:pPr>
            <a:r>
              <a:rPr lang="en-US" b="true" sz="6000" spc="300">
                <a:solidFill>
                  <a:srgbClr val="000000"/>
                </a:solidFill>
                <a:latin typeface="Helios Extended Bold"/>
                <a:ea typeface="Helios Extended Bold"/>
                <a:cs typeface="Helios Extended Bold"/>
                <a:sym typeface="Helios Extended Bold"/>
              </a:rPr>
              <a:t>READ DATA - 2</a:t>
            </a:r>
          </a:p>
        </p:txBody>
      </p:sp>
      <p:sp>
        <p:nvSpPr>
          <p:cNvPr name="TextBox 3" id="3"/>
          <p:cNvSpPr txBox="true"/>
          <p:nvPr/>
        </p:nvSpPr>
        <p:spPr>
          <a:xfrm rot="0">
            <a:off x="692797" y="1943200"/>
            <a:ext cx="3118619"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load("data.RData")</a:t>
            </a:r>
          </a:p>
        </p:txBody>
      </p:sp>
      <p:sp>
        <p:nvSpPr>
          <p:cNvPr name="TextBox 4" id="4"/>
          <p:cNvSpPr txBox="true"/>
          <p:nvPr/>
        </p:nvSpPr>
        <p:spPr>
          <a:xfrm rot="0">
            <a:off x="9144000" y="1943200"/>
            <a:ext cx="7357203"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read RData</a:t>
            </a:r>
          </a:p>
        </p:txBody>
      </p:sp>
      <p:sp>
        <p:nvSpPr>
          <p:cNvPr name="TextBox 5" id="5"/>
          <p:cNvSpPr txBox="true"/>
          <p:nvPr/>
        </p:nvSpPr>
        <p:spPr>
          <a:xfrm rot="0">
            <a:off x="692797" y="3271260"/>
            <a:ext cx="3321323"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read.csv("data.csv")</a:t>
            </a:r>
          </a:p>
        </p:txBody>
      </p:sp>
      <p:sp>
        <p:nvSpPr>
          <p:cNvPr name="TextBox 6" id="6"/>
          <p:cNvSpPr txBox="true"/>
          <p:nvPr/>
        </p:nvSpPr>
        <p:spPr>
          <a:xfrm rot="0">
            <a:off x="9144000" y="3039167"/>
            <a:ext cx="7357203"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read csv file</a:t>
            </a:r>
          </a:p>
        </p:txBody>
      </p:sp>
      <p:sp>
        <p:nvSpPr>
          <p:cNvPr name="TextBox 7" id="7"/>
          <p:cNvSpPr txBox="true"/>
          <p:nvPr/>
        </p:nvSpPr>
        <p:spPr>
          <a:xfrm rot="0">
            <a:off x="692797" y="7261225"/>
            <a:ext cx="11561490"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read.csv("data.csv", colClasses = c("numeric","logical","categorical"))</a:t>
            </a:r>
          </a:p>
        </p:txBody>
      </p:sp>
      <p:sp>
        <p:nvSpPr>
          <p:cNvPr name="TextBox 8" id="8"/>
          <p:cNvSpPr txBox="true"/>
          <p:nvPr/>
        </p:nvSpPr>
        <p:spPr>
          <a:xfrm rot="0">
            <a:off x="692797" y="6400800"/>
            <a:ext cx="7784157"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read.csv("data.csv", na.strings=c("NA", "", " "))</a:t>
            </a:r>
          </a:p>
        </p:txBody>
      </p:sp>
      <p:sp>
        <p:nvSpPr>
          <p:cNvPr name="TextBox 9" id="9"/>
          <p:cNvSpPr txBox="true"/>
          <p:nvPr/>
        </p:nvSpPr>
        <p:spPr>
          <a:xfrm rot="0">
            <a:off x="692797" y="4126242"/>
            <a:ext cx="4649763"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read.csv("data.csv", skip=1)</a:t>
            </a:r>
          </a:p>
        </p:txBody>
      </p:sp>
      <p:sp>
        <p:nvSpPr>
          <p:cNvPr name="TextBox 10" id="10"/>
          <p:cNvSpPr txBox="true"/>
          <p:nvPr/>
        </p:nvSpPr>
        <p:spPr>
          <a:xfrm rot="0">
            <a:off x="9144000" y="4126242"/>
            <a:ext cx="7357203"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skip the first row</a:t>
            </a:r>
          </a:p>
        </p:txBody>
      </p:sp>
      <p:sp>
        <p:nvSpPr>
          <p:cNvPr name="TextBox 11" id="11"/>
          <p:cNvSpPr txBox="true"/>
          <p:nvPr/>
        </p:nvSpPr>
        <p:spPr>
          <a:xfrm rot="0">
            <a:off x="692797" y="4908550"/>
            <a:ext cx="6002685"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read.csv("data.csv", row.names = 1)</a:t>
            </a:r>
          </a:p>
        </p:txBody>
      </p:sp>
      <p:sp>
        <p:nvSpPr>
          <p:cNvPr name="TextBox 12" id="12"/>
          <p:cNvSpPr txBox="true"/>
          <p:nvPr/>
        </p:nvSpPr>
        <p:spPr>
          <a:xfrm rot="0">
            <a:off x="9144000" y="4908550"/>
            <a:ext cx="8301929"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read csv with the first column as row names (index)</a:t>
            </a:r>
          </a:p>
        </p:txBody>
      </p:sp>
      <p:sp>
        <p:nvSpPr>
          <p:cNvPr name="TextBox 13" id="13"/>
          <p:cNvSpPr txBox="true"/>
          <p:nvPr/>
        </p:nvSpPr>
        <p:spPr>
          <a:xfrm rot="0">
            <a:off x="692797" y="5692775"/>
            <a:ext cx="6715720"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read.csv("data.csv", row.names = NULL)</a:t>
            </a:r>
          </a:p>
        </p:txBody>
      </p:sp>
      <p:sp>
        <p:nvSpPr>
          <p:cNvPr name="TextBox 14" id="14"/>
          <p:cNvSpPr txBox="true"/>
          <p:nvPr/>
        </p:nvSpPr>
        <p:spPr>
          <a:xfrm rot="0">
            <a:off x="9144000" y="5692775"/>
            <a:ext cx="8301929"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read csv with no index column</a:t>
            </a:r>
          </a:p>
        </p:txBody>
      </p:sp>
      <p:sp>
        <p:nvSpPr>
          <p:cNvPr name="TextBox 15" id="15"/>
          <p:cNvSpPr txBox="true"/>
          <p:nvPr/>
        </p:nvSpPr>
        <p:spPr>
          <a:xfrm rot="0">
            <a:off x="9144000" y="6477000"/>
            <a:ext cx="5467750"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read csv with custom NA values</a:t>
            </a:r>
          </a:p>
        </p:txBody>
      </p:sp>
      <p:sp>
        <p:nvSpPr>
          <p:cNvPr name="TextBox 16" id="16"/>
          <p:cNvSpPr txBox="true"/>
          <p:nvPr/>
        </p:nvSpPr>
        <p:spPr>
          <a:xfrm rot="0">
            <a:off x="583383" y="8836025"/>
            <a:ext cx="3830092" cy="860425"/>
          </a:xfrm>
          <a:prstGeom prst="rect">
            <a:avLst/>
          </a:prstGeom>
        </p:spPr>
        <p:txBody>
          <a:bodyPr anchor="t" rtlCol="false" tIns="0" lIns="0" bIns="0" rIns="0">
            <a:spAutoFit/>
          </a:bodyPr>
          <a:lstStyle/>
          <a:p>
            <a:pPr algn="l">
              <a:lnSpc>
                <a:spcPts val="3499"/>
              </a:lnSpc>
            </a:pPr>
            <a:r>
              <a:rPr lang="en-US" sz="2499" spc="249">
                <a:solidFill>
                  <a:srgbClr val="000000"/>
                </a:solidFill>
                <a:latin typeface="Lato"/>
                <a:ea typeface="Lato"/>
                <a:cs typeface="Lato"/>
                <a:sym typeface="Lato"/>
              </a:rPr>
              <a:t>library(readxl)</a:t>
            </a:r>
          </a:p>
          <a:p>
            <a:pPr algn="l">
              <a:lnSpc>
                <a:spcPts val="3499"/>
              </a:lnSpc>
              <a:spcBef>
                <a:spcPct val="0"/>
              </a:spcBef>
            </a:pPr>
            <a:r>
              <a:rPr lang="en-US" sz="2499" spc="249">
                <a:solidFill>
                  <a:srgbClr val="000000"/>
                </a:solidFill>
                <a:latin typeface="Lato"/>
                <a:ea typeface="Lato"/>
                <a:cs typeface="Lato"/>
                <a:sym typeface="Lato"/>
              </a:rPr>
              <a:t>read_excel("data.xlsx")</a:t>
            </a:r>
          </a:p>
        </p:txBody>
      </p:sp>
      <p:sp>
        <p:nvSpPr>
          <p:cNvPr name="TextBox 17" id="17"/>
          <p:cNvSpPr txBox="true"/>
          <p:nvPr/>
        </p:nvSpPr>
        <p:spPr>
          <a:xfrm rot="0">
            <a:off x="9253414" y="8867775"/>
            <a:ext cx="5467750"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read excel file</a:t>
            </a:r>
          </a:p>
        </p:txBody>
      </p:sp>
      <p:sp>
        <p:nvSpPr>
          <p:cNvPr name="TextBox 18" id="18"/>
          <p:cNvSpPr txBox="true"/>
          <p:nvPr/>
        </p:nvSpPr>
        <p:spPr>
          <a:xfrm rot="0">
            <a:off x="12550458" y="7280275"/>
            <a:ext cx="5467750"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read columns as numeric</a:t>
            </a: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45840" y="2347469"/>
            <a:ext cx="2079873" cy="530860"/>
          </a:xfrm>
          <a:prstGeom prst="rect">
            <a:avLst/>
          </a:prstGeom>
        </p:spPr>
        <p:txBody>
          <a:bodyPr anchor="t" rtlCol="false" tIns="0" lIns="0" bIns="0" rIns="0">
            <a:spAutoFit/>
          </a:bodyPr>
          <a:lstStyle/>
          <a:p>
            <a:pPr algn="l">
              <a:lnSpc>
                <a:spcPts val="4339"/>
              </a:lnSpc>
            </a:pPr>
            <a:r>
              <a:rPr lang="en-US" sz="3099">
                <a:solidFill>
                  <a:srgbClr val="000000"/>
                </a:solidFill>
                <a:latin typeface="Lato"/>
                <a:ea typeface="Lato"/>
                <a:cs typeface="Lato"/>
                <a:sym typeface="Lato"/>
              </a:rPr>
              <a:t>rm(list = ls())</a:t>
            </a:r>
          </a:p>
        </p:txBody>
      </p:sp>
      <p:sp>
        <p:nvSpPr>
          <p:cNvPr name="TextBox 3" id="3"/>
          <p:cNvSpPr txBox="true"/>
          <p:nvPr/>
        </p:nvSpPr>
        <p:spPr>
          <a:xfrm rot="0">
            <a:off x="1028700" y="409575"/>
            <a:ext cx="8499682" cy="1076325"/>
          </a:xfrm>
          <a:prstGeom prst="rect">
            <a:avLst/>
          </a:prstGeom>
        </p:spPr>
        <p:txBody>
          <a:bodyPr anchor="t" rtlCol="false" tIns="0" lIns="0" bIns="0" rIns="0">
            <a:spAutoFit/>
          </a:bodyPr>
          <a:lstStyle/>
          <a:p>
            <a:pPr algn="l" marL="0" indent="0" lvl="0">
              <a:lnSpc>
                <a:spcPts val="8400"/>
              </a:lnSpc>
            </a:pPr>
            <a:r>
              <a:rPr lang="en-US" b="true" sz="6000" spc="300">
                <a:solidFill>
                  <a:srgbClr val="000000"/>
                </a:solidFill>
                <a:latin typeface="Helios Extended Bold"/>
                <a:ea typeface="Helios Extended Bold"/>
                <a:cs typeface="Helios Extended Bold"/>
                <a:sym typeface="Helios Extended Bold"/>
              </a:rPr>
              <a:t>BASIC R CODE</a:t>
            </a:r>
          </a:p>
        </p:txBody>
      </p:sp>
      <p:sp>
        <p:nvSpPr>
          <p:cNvPr name="TextBox 4" id="4"/>
          <p:cNvSpPr txBox="true"/>
          <p:nvPr/>
        </p:nvSpPr>
        <p:spPr>
          <a:xfrm rot="0">
            <a:off x="545840" y="3466977"/>
            <a:ext cx="1859533" cy="530861"/>
          </a:xfrm>
          <a:prstGeom prst="rect">
            <a:avLst/>
          </a:prstGeom>
        </p:spPr>
        <p:txBody>
          <a:bodyPr anchor="t" rtlCol="false" tIns="0" lIns="0" bIns="0" rIns="0">
            <a:spAutoFit/>
          </a:bodyPr>
          <a:lstStyle/>
          <a:p>
            <a:pPr algn="l">
              <a:lnSpc>
                <a:spcPts val="4339"/>
              </a:lnSpc>
              <a:spcBef>
                <a:spcPct val="0"/>
              </a:spcBef>
            </a:pPr>
            <a:r>
              <a:rPr lang="en-US" sz="3099" spc="309">
                <a:solidFill>
                  <a:srgbClr val="000000"/>
                </a:solidFill>
                <a:latin typeface="Lato"/>
                <a:ea typeface="Lato"/>
                <a:cs typeface="Lato"/>
                <a:sym typeface="Lato"/>
              </a:rPr>
              <a:t>data(iris)</a:t>
            </a:r>
          </a:p>
        </p:txBody>
      </p:sp>
      <p:sp>
        <p:nvSpPr>
          <p:cNvPr name="TextBox 5" id="5"/>
          <p:cNvSpPr txBox="true"/>
          <p:nvPr/>
        </p:nvSpPr>
        <p:spPr>
          <a:xfrm rot="0">
            <a:off x="3601933" y="2347469"/>
            <a:ext cx="13844324" cy="530860"/>
          </a:xfrm>
          <a:prstGeom prst="rect">
            <a:avLst/>
          </a:prstGeom>
        </p:spPr>
        <p:txBody>
          <a:bodyPr anchor="t" rtlCol="false" tIns="0" lIns="0" bIns="0" rIns="0">
            <a:spAutoFit/>
          </a:bodyPr>
          <a:lstStyle/>
          <a:p>
            <a:pPr algn="l">
              <a:lnSpc>
                <a:spcPts val="4339"/>
              </a:lnSpc>
            </a:pPr>
            <a:r>
              <a:rPr lang="en-US" sz="3099">
                <a:solidFill>
                  <a:srgbClr val="766153"/>
                </a:solidFill>
                <a:latin typeface="Lato"/>
                <a:ea typeface="Lato"/>
                <a:cs typeface="Lato"/>
                <a:sym typeface="Lato"/>
              </a:rPr>
              <a:t>-&gt; Clears the workspace by removing all objects from the current environment</a:t>
            </a:r>
          </a:p>
        </p:txBody>
      </p:sp>
      <p:sp>
        <p:nvSpPr>
          <p:cNvPr name="TextBox 6" id="6"/>
          <p:cNvSpPr txBox="true"/>
          <p:nvPr/>
        </p:nvSpPr>
        <p:spPr>
          <a:xfrm rot="0">
            <a:off x="3601933" y="3466977"/>
            <a:ext cx="13844324" cy="530860"/>
          </a:xfrm>
          <a:prstGeom prst="rect">
            <a:avLst/>
          </a:prstGeom>
        </p:spPr>
        <p:txBody>
          <a:bodyPr anchor="t" rtlCol="false" tIns="0" lIns="0" bIns="0" rIns="0">
            <a:spAutoFit/>
          </a:bodyPr>
          <a:lstStyle/>
          <a:p>
            <a:pPr algn="l">
              <a:lnSpc>
                <a:spcPts val="4339"/>
              </a:lnSpc>
            </a:pPr>
            <a:r>
              <a:rPr lang="en-US" sz="3099">
                <a:solidFill>
                  <a:srgbClr val="766153"/>
                </a:solidFill>
                <a:latin typeface="Lato"/>
                <a:ea typeface="Lato"/>
                <a:cs typeface="Lato"/>
                <a:sym typeface="Lato"/>
              </a:rPr>
              <a:t>-&gt; import the sample data</a:t>
            </a:r>
          </a:p>
        </p:txBody>
      </p:sp>
      <p:sp>
        <p:nvSpPr>
          <p:cNvPr name="TextBox 7" id="7"/>
          <p:cNvSpPr txBox="true"/>
          <p:nvPr/>
        </p:nvSpPr>
        <p:spPr>
          <a:xfrm rot="0">
            <a:off x="545840" y="4612639"/>
            <a:ext cx="1727299" cy="530861"/>
          </a:xfrm>
          <a:prstGeom prst="rect">
            <a:avLst/>
          </a:prstGeom>
        </p:spPr>
        <p:txBody>
          <a:bodyPr anchor="t" rtlCol="false" tIns="0" lIns="0" bIns="0" rIns="0">
            <a:spAutoFit/>
          </a:bodyPr>
          <a:lstStyle/>
          <a:p>
            <a:pPr algn="l">
              <a:lnSpc>
                <a:spcPts val="4339"/>
              </a:lnSpc>
              <a:spcBef>
                <a:spcPct val="0"/>
              </a:spcBef>
            </a:pPr>
            <a:r>
              <a:rPr lang="en-US" sz="3099" spc="309">
                <a:solidFill>
                  <a:srgbClr val="000000"/>
                </a:solidFill>
                <a:latin typeface="Lato"/>
                <a:ea typeface="Lato"/>
                <a:cs typeface="Lato"/>
                <a:sym typeface="Lato"/>
              </a:rPr>
              <a:t>head(df)</a:t>
            </a:r>
          </a:p>
        </p:txBody>
      </p:sp>
      <p:sp>
        <p:nvSpPr>
          <p:cNvPr name="TextBox 8" id="8"/>
          <p:cNvSpPr txBox="true"/>
          <p:nvPr/>
        </p:nvSpPr>
        <p:spPr>
          <a:xfrm rot="0">
            <a:off x="3601933" y="4612640"/>
            <a:ext cx="13844324" cy="530860"/>
          </a:xfrm>
          <a:prstGeom prst="rect">
            <a:avLst/>
          </a:prstGeom>
        </p:spPr>
        <p:txBody>
          <a:bodyPr anchor="t" rtlCol="false" tIns="0" lIns="0" bIns="0" rIns="0">
            <a:spAutoFit/>
          </a:bodyPr>
          <a:lstStyle/>
          <a:p>
            <a:pPr algn="l">
              <a:lnSpc>
                <a:spcPts val="4339"/>
              </a:lnSpc>
            </a:pPr>
            <a:r>
              <a:rPr lang="en-US" sz="3099">
                <a:solidFill>
                  <a:srgbClr val="766153"/>
                </a:solidFill>
                <a:latin typeface="Lato"/>
                <a:ea typeface="Lato"/>
                <a:cs typeface="Lato"/>
                <a:sym typeface="Lato"/>
              </a:rPr>
              <a:t>-&gt; get top rows for the dataframe</a:t>
            </a:r>
          </a:p>
        </p:txBody>
      </p:sp>
      <p:sp>
        <p:nvSpPr>
          <p:cNvPr name="TextBox 9" id="9"/>
          <p:cNvSpPr txBox="true"/>
          <p:nvPr/>
        </p:nvSpPr>
        <p:spPr>
          <a:xfrm rot="0">
            <a:off x="545840" y="5762625"/>
            <a:ext cx="2581126" cy="530861"/>
          </a:xfrm>
          <a:prstGeom prst="rect">
            <a:avLst/>
          </a:prstGeom>
        </p:spPr>
        <p:txBody>
          <a:bodyPr anchor="t" rtlCol="false" tIns="0" lIns="0" bIns="0" rIns="0">
            <a:spAutoFit/>
          </a:bodyPr>
          <a:lstStyle/>
          <a:p>
            <a:pPr algn="l">
              <a:lnSpc>
                <a:spcPts val="4339"/>
              </a:lnSpc>
              <a:spcBef>
                <a:spcPct val="0"/>
              </a:spcBef>
            </a:pPr>
            <a:r>
              <a:rPr lang="en-US" sz="3099" spc="309">
                <a:solidFill>
                  <a:srgbClr val="000000"/>
                </a:solidFill>
                <a:latin typeface="Lato"/>
                <a:ea typeface="Lato"/>
                <a:cs typeface="Lato"/>
                <a:sym typeface="Lato"/>
              </a:rPr>
              <a:t>summary(df)</a:t>
            </a:r>
          </a:p>
        </p:txBody>
      </p:sp>
      <p:sp>
        <p:nvSpPr>
          <p:cNvPr name="TextBox 10" id="10"/>
          <p:cNvSpPr txBox="true"/>
          <p:nvPr/>
        </p:nvSpPr>
        <p:spPr>
          <a:xfrm rot="0">
            <a:off x="3601933" y="5734050"/>
            <a:ext cx="13844324" cy="530860"/>
          </a:xfrm>
          <a:prstGeom prst="rect">
            <a:avLst/>
          </a:prstGeom>
        </p:spPr>
        <p:txBody>
          <a:bodyPr anchor="t" rtlCol="false" tIns="0" lIns="0" bIns="0" rIns="0">
            <a:spAutoFit/>
          </a:bodyPr>
          <a:lstStyle/>
          <a:p>
            <a:pPr algn="l">
              <a:lnSpc>
                <a:spcPts val="4339"/>
              </a:lnSpc>
            </a:pPr>
            <a:r>
              <a:rPr lang="en-US" sz="3099">
                <a:solidFill>
                  <a:srgbClr val="766153"/>
                </a:solidFill>
                <a:latin typeface="Lato"/>
                <a:ea typeface="Lato"/>
                <a:cs typeface="Lato"/>
                <a:sym typeface="Lato"/>
              </a:rPr>
              <a:t>-&gt; get each feature data distribution (i.e. min, max, iqr, NAs)</a:t>
            </a:r>
          </a:p>
        </p:txBody>
      </p:sp>
      <p:sp>
        <p:nvSpPr>
          <p:cNvPr name="TextBox 11" id="11"/>
          <p:cNvSpPr txBox="true"/>
          <p:nvPr/>
        </p:nvSpPr>
        <p:spPr>
          <a:xfrm rot="0">
            <a:off x="545840" y="6941186"/>
            <a:ext cx="1299195" cy="530861"/>
          </a:xfrm>
          <a:prstGeom prst="rect">
            <a:avLst/>
          </a:prstGeom>
        </p:spPr>
        <p:txBody>
          <a:bodyPr anchor="t" rtlCol="false" tIns="0" lIns="0" bIns="0" rIns="0">
            <a:spAutoFit/>
          </a:bodyPr>
          <a:lstStyle/>
          <a:p>
            <a:pPr algn="l">
              <a:lnSpc>
                <a:spcPts val="4339"/>
              </a:lnSpc>
              <a:spcBef>
                <a:spcPct val="0"/>
              </a:spcBef>
            </a:pPr>
            <a:r>
              <a:rPr lang="en-US" sz="3099" spc="309">
                <a:solidFill>
                  <a:srgbClr val="000000"/>
                </a:solidFill>
                <a:latin typeface="Lato"/>
                <a:ea typeface="Lato"/>
                <a:cs typeface="Lato"/>
                <a:sym typeface="Lato"/>
              </a:rPr>
              <a:t>str(df)</a:t>
            </a:r>
          </a:p>
        </p:txBody>
      </p:sp>
      <p:sp>
        <p:nvSpPr>
          <p:cNvPr name="TextBox 12" id="12"/>
          <p:cNvSpPr txBox="true"/>
          <p:nvPr/>
        </p:nvSpPr>
        <p:spPr>
          <a:xfrm rot="0">
            <a:off x="3601933" y="6912611"/>
            <a:ext cx="13844324" cy="530860"/>
          </a:xfrm>
          <a:prstGeom prst="rect">
            <a:avLst/>
          </a:prstGeom>
        </p:spPr>
        <p:txBody>
          <a:bodyPr anchor="t" rtlCol="false" tIns="0" lIns="0" bIns="0" rIns="0">
            <a:spAutoFit/>
          </a:bodyPr>
          <a:lstStyle/>
          <a:p>
            <a:pPr algn="l">
              <a:lnSpc>
                <a:spcPts val="4339"/>
              </a:lnSpc>
            </a:pPr>
            <a:r>
              <a:rPr lang="en-US" sz="3099">
                <a:solidFill>
                  <a:srgbClr val="766153"/>
                </a:solidFill>
                <a:latin typeface="Lato"/>
                <a:ea typeface="Lato"/>
                <a:cs typeface="Lato"/>
                <a:sym typeface="Lato"/>
              </a:rPr>
              <a:t>-&gt; get a summary of an object’s structure</a:t>
            </a:r>
          </a:p>
        </p:txBody>
      </p:sp>
      <p:sp>
        <p:nvSpPr>
          <p:cNvPr name="TextBox 13" id="13"/>
          <p:cNvSpPr txBox="true"/>
          <p:nvPr/>
        </p:nvSpPr>
        <p:spPr>
          <a:xfrm rot="0">
            <a:off x="545840" y="7891355"/>
            <a:ext cx="1740471" cy="530861"/>
          </a:xfrm>
          <a:prstGeom prst="rect">
            <a:avLst/>
          </a:prstGeom>
        </p:spPr>
        <p:txBody>
          <a:bodyPr anchor="t" rtlCol="false" tIns="0" lIns="0" bIns="0" rIns="0">
            <a:spAutoFit/>
          </a:bodyPr>
          <a:lstStyle/>
          <a:p>
            <a:pPr algn="l">
              <a:lnSpc>
                <a:spcPts val="4339"/>
              </a:lnSpc>
              <a:spcBef>
                <a:spcPct val="0"/>
              </a:spcBef>
            </a:pPr>
            <a:r>
              <a:rPr lang="en-US" sz="3099" spc="309">
                <a:solidFill>
                  <a:srgbClr val="000000"/>
                </a:solidFill>
                <a:latin typeface="Lato"/>
                <a:ea typeface="Lato"/>
                <a:cs typeface="Lato"/>
                <a:sym typeface="Lato"/>
              </a:rPr>
              <a:t>class(df)</a:t>
            </a:r>
          </a:p>
        </p:txBody>
      </p:sp>
      <p:sp>
        <p:nvSpPr>
          <p:cNvPr name="TextBox 14" id="14"/>
          <p:cNvSpPr txBox="true"/>
          <p:nvPr/>
        </p:nvSpPr>
        <p:spPr>
          <a:xfrm rot="0">
            <a:off x="3601933" y="7891355"/>
            <a:ext cx="13844324" cy="530860"/>
          </a:xfrm>
          <a:prstGeom prst="rect">
            <a:avLst/>
          </a:prstGeom>
        </p:spPr>
        <p:txBody>
          <a:bodyPr anchor="t" rtlCol="false" tIns="0" lIns="0" bIns="0" rIns="0">
            <a:spAutoFit/>
          </a:bodyPr>
          <a:lstStyle/>
          <a:p>
            <a:pPr algn="l">
              <a:lnSpc>
                <a:spcPts val="4339"/>
              </a:lnSpc>
            </a:pPr>
            <a:r>
              <a:rPr lang="en-US" sz="3099">
                <a:solidFill>
                  <a:srgbClr val="766153"/>
                </a:solidFill>
                <a:latin typeface="Lato"/>
                <a:ea typeface="Lato"/>
                <a:cs typeface="Lato"/>
                <a:sym typeface="Lato"/>
              </a:rPr>
              <a:t>-&gt; find the class an object belongs to</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92797" y="577526"/>
            <a:ext cx="12509520" cy="1076325"/>
          </a:xfrm>
          <a:prstGeom prst="rect">
            <a:avLst/>
          </a:prstGeom>
        </p:spPr>
        <p:txBody>
          <a:bodyPr anchor="t" rtlCol="false" tIns="0" lIns="0" bIns="0" rIns="0">
            <a:spAutoFit/>
          </a:bodyPr>
          <a:lstStyle/>
          <a:p>
            <a:pPr algn="l" marL="0" indent="0" lvl="0">
              <a:lnSpc>
                <a:spcPts val="8400"/>
              </a:lnSpc>
            </a:pPr>
            <a:r>
              <a:rPr lang="en-US" b="true" sz="6000" spc="300">
                <a:solidFill>
                  <a:srgbClr val="000000"/>
                </a:solidFill>
                <a:latin typeface="Helios Extended Bold"/>
                <a:ea typeface="Helios Extended Bold"/>
                <a:cs typeface="Helios Extended Bold"/>
                <a:sym typeface="Helios Extended Bold"/>
              </a:rPr>
              <a:t>CHECK FOR MISSINGS</a:t>
            </a:r>
          </a:p>
        </p:txBody>
      </p:sp>
      <p:sp>
        <p:nvSpPr>
          <p:cNvPr name="TextBox 3" id="3"/>
          <p:cNvSpPr txBox="true"/>
          <p:nvPr/>
        </p:nvSpPr>
        <p:spPr>
          <a:xfrm rot="0">
            <a:off x="692797" y="2053612"/>
            <a:ext cx="2271712"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sum(is.na(df))</a:t>
            </a:r>
          </a:p>
        </p:txBody>
      </p:sp>
      <p:sp>
        <p:nvSpPr>
          <p:cNvPr name="TextBox 4" id="4"/>
          <p:cNvSpPr txBox="true"/>
          <p:nvPr/>
        </p:nvSpPr>
        <p:spPr>
          <a:xfrm rot="0">
            <a:off x="9144000" y="2053612"/>
            <a:ext cx="7357203"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Total count of missing values</a:t>
            </a:r>
          </a:p>
        </p:txBody>
      </p:sp>
      <p:sp>
        <p:nvSpPr>
          <p:cNvPr name="TextBox 5" id="5"/>
          <p:cNvSpPr txBox="true"/>
          <p:nvPr/>
        </p:nvSpPr>
        <p:spPr>
          <a:xfrm rot="0">
            <a:off x="692797" y="6610382"/>
            <a:ext cx="9396636"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df &lt;- df[apply(df, 1, function(x) mean(is.na(x))) &lt;= 0.2, ]</a:t>
            </a:r>
          </a:p>
        </p:txBody>
      </p:sp>
      <p:sp>
        <p:nvSpPr>
          <p:cNvPr name="TextBox 6" id="6"/>
          <p:cNvSpPr txBox="true"/>
          <p:nvPr/>
        </p:nvSpPr>
        <p:spPr>
          <a:xfrm rot="0">
            <a:off x="692797" y="5183153"/>
            <a:ext cx="9612016"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names(df)[sapply(df, function(x) mean(is.na(x))) &gt; thres]</a:t>
            </a:r>
          </a:p>
        </p:txBody>
      </p:sp>
      <p:sp>
        <p:nvSpPr>
          <p:cNvPr name="TextBox 7" id="7"/>
          <p:cNvSpPr txBox="true"/>
          <p:nvPr/>
        </p:nvSpPr>
        <p:spPr>
          <a:xfrm rot="0">
            <a:off x="692797" y="2908595"/>
            <a:ext cx="3531915"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mean(is.na(df)) * 100</a:t>
            </a:r>
          </a:p>
        </p:txBody>
      </p:sp>
      <p:sp>
        <p:nvSpPr>
          <p:cNvPr name="TextBox 8" id="8"/>
          <p:cNvSpPr txBox="true"/>
          <p:nvPr/>
        </p:nvSpPr>
        <p:spPr>
          <a:xfrm rot="0">
            <a:off x="9144000" y="2908595"/>
            <a:ext cx="7357203"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Overall percentage of missing values</a:t>
            </a:r>
          </a:p>
        </p:txBody>
      </p:sp>
      <p:sp>
        <p:nvSpPr>
          <p:cNvPr name="TextBox 9" id="9"/>
          <p:cNvSpPr txBox="true"/>
          <p:nvPr/>
        </p:nvSpPr>
        <p:spPr>
          <a:xfrm rot="0">
            <a:off x="692797" y="3690903"/>
            <a:ext cx="7469386"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apply(df, 1, function(x) mean(is.na(x)) * 100)</a:t>
            </a:r>
          </a:p>
        </p:txBody>
      </p:sp>
      <p:sp>
        <p:nvSpPr>
          <p:cNvPr name="TextBox 10" id="10"/>
          <p:cNvSpPr txBox="true"/>
          <p:nvPr/>
        </p:nvSpPr>
        <p:spPr>
          <a:xfrm rot="0">
            <a:off x="9144000" y="3690903"/>
            <a:ext cx="8301929"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Percentage of missing values per row</a:t>
            </a:r>
          </a:p>
        </p:txBody>
      </p:sp>
      <p:sp>
        <p:nvSpPr>
          <p:cNvPr name="TextBox 11" id="11"/>
          <p:cNvSpPr txBox="true"/>
          <p:nvPr/>
        </p:nvSpPr>
        <p:spPr>
          <a:xfrm rot="0">
            <a:off x="692797" y="4475128"/>
            <a:ext cx="7469386"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apply(df, 2, function(x) mean(is.na(x)) * 100)</a:t>
            </a:r>
          </a:p>
        </p:txBody>
      </p:sp>
      <p:sp>
        <p:nvSpPr>
          <p:cNvPr name="TextBox 12" id="12"/>
          <p:cNvSpPr txBox="true"/>
          <p:nvPr/>
        </p:nvSpPr>
        <p:spPr>
          <a:xfrm rot="0">
            <a:off x="9144000" y="4475128"/>
            <a:ext cx="8301929"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Percentage of missing values per column</a:t>
            </a:r>
          </a:p>
        </p:txBody>
      </p:sp>
      <p:sp>
        <p:nvSpPr>
          <p:cNvPr name="TextBox 13" id="13"/>
          <p:cNvSpPr txBox="true"/>
          <p:nvPr/>
        </p:nvSpPr>
        <p:spPr>
          <a:xfrm rot="0">
            <a:off x="9144000" y="5759482"/>
            <a:ext cx="7903044"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Column names with &gt;20% missing values</a:t>
            </a:r>
          </a:p>
        </p:txBody>
      </p:sp>
      <p:sp>
        <p:nvSpPr>
          <p:cNvPr name="TextBox 14" id="14"/>
          <p:cNvSpPr txBox="true"/>
          <p:nvPr/>
        </p:nvSpPr>
        <p:spPr>
          <a:xfrm rot="0">
            <a:off x="10561090" y="6610382"/>
            <a:ext cx="5467750"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Remove rows with &gt;20% missing</a:t>
            </a:r>
          </a:p>
        </p:txBody>
      </p:sp>
      <p:sp>
        <p:nvSpPr>
          <p:cNvPr name="TextBox 15" id="15"/>
          <p:cNvSpPr txBox="true"/>
          <p:nvPr/>
        </p:nvSpPr>
        <p:spPr>
          <a:xfrm rot="0">
            <a:off x="10786968" y="5183153"/>
            <a:ext cx="5467750" cy="422275"/>
          </a:xfrm>
          <a:prstGeom prst="rect">
            <a:avLst/>
          </a:prstGeom>
        </p:spPr>
        <p:txBody>
          <a:bodyPr anchor="t" rtlCol="false" tIns="0" lIns="0" bIns="0" rIns="0">
            <a:spAutoFit/>
          </a:bodyPr>
          <a:lstStyle/>
          <a:p>
            <a:pPr algn="l">
              <a:lnSpc>
                <a:spcPts val="3499"/>
              </a:lnSpc>
            </a:pPr>
            <a:r>
              <a:rPr lang="en-US" sz="2499">
                <a:solidFill>
                  <a:srgbClr val="2E3840"/>
                </a:solidFill>
                <a:latin typeface="Lato"/>
                <a:ea typeface="Lato"/>
                <a:cs typeface="Lato"/>
                <a:sym typeface="Lato"/>
              </a:rPr>
              <a:t>(i.e. thres = 0.2)</a:t>
            </a:r>
          </a:p>
        </p:txBody>
      </p:sp>
      <p:sp>
        <p:nvSpPr>
          <p:cNvPr name="TextBox 16" id="16"/>
          <p:cNvSpPr txBox="true"/>
          <p:nvPr/>
        </p:nvSpPr>
        <p:spPr>
          <a:xfrm rot="0">
            <a:off x="692797" y="7318407"/>
            <a:ext cx="9133136" cy="422275"/>
          </a:xfrm>
          <a:prstGeom prst="rect">
            <a:avLst/>
          </a:prstGeom>
        </p:spPr>
        <p:txBody>
          <a:bodyPr anchor="t" rtlCol="false" tIns="0" lIns="0" bIns="0" rIns="0">
            <a:spAutoFit/>
          </a:bodyPr>
          <a:lstStyle/>
          <a:p>
            <a:pPr algn="l">
              <a:lnSpc>
                <a:spcPts val="3499"/>
              </a:lnSpc>
              <a:spcBef>
                <a:spcPct val="0"/>
              </a:spcBef>
            </a:pPr>
            <a:r>
              <a:rPr lang="en-US" sz="2499" spc="249">
                <a:solidFill>
                  <a:srgbClr val="000000"/>
                </a:solidFill>
                <a:latin typeface="Lato"/>
                <a:ea typeface="Lato"/>
                <a:cs typeface="Lato"/>
                <a:sym typeface="Lato"/>
              </a:rPr>
              <a:t>df &lt;- df[, sapply(df, function(x) mean(is.na(x))) &lt;= 0.2]</a:t>
            </a:r>
          </a:p>
        </p:txBody>
      </p:sp>
      <p:sp>
        <p:nvSpPr>
          <p:cNvPr name="TextBox 17" id="17"/>
          <p:cNvSpPr txBox="true"/>
          <p:nvPr/>
        </p:nvSpPr>
        <p:spPr>
          <a:xfrm rot="0">
            <a:off x="10561090" y="7318407"/>
            <a:ext cx="5467750" cy="422275"/>
          </a:xfrm>
          <a:prstGeom prst="rect">
            <a:avLst/>
          </a:prstGeom>
        </p:spPr>
        <p:txBody>
          <a:bodyPr anchor="t" rtlCol="false" tIns="0" lIns="0" bIns="0" rIns="0">
            <a:spAutoFit/>
          </a:bodyPr>
          <a:lstStyle/>
          <a:p>
            <a:pPr algn="l">
              <a:lnSpc>
                <a:spcPts val="3499"/>
              </a:lnSpc>
            </a:pPr>
            <a:r>
              <a:rPr lang="en-US" sz="2499">
                <a:solidFill>
                  <a:srgbClr val="766153"/>
                </a:solidFill>
                <a:latin typeface="Lato"/>
                <a:ea typeface="Lato"/>
                <a:cs typeface="Lato"/>
                <a:sym typeface="Lato"/>
              </a:rPr>
              <a:t>-&gt; Remove columns with &gt;20% missing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DAGhdjBbQok</dc:identifier>
  <dcterms:modified xsi:type="dcterms:W3CDTF">2011-08-01T06:04:30Z</dcterms:modified>
  <cp:revision>1</cp:revision>
  <dc:title>R Tutorials</dc:title>
</cp:coreProperties>
</file>

<file path=docProps/thumbnail.jpeg>
</file>